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16" r:id="rId4"/>
    <p:sldId id="317" r:id="rId5"/>
    <p:sldId id="315" r:id="rId6"/>
    <p:sldId id="313" r:id="rId7"/>
    <p:sldId id="314" r:id="rId8"/>
    <p:sldId id="304" r:id="rId9"/>
    <p:sldId id="264" r:id="rId10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56F"/>
    <a:srgbClr val="BD1521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41" d="100"/>
          <a:sy n="41" d="100"/>
        </p:scale>
        <p:origin x="72" y="1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322DBC-5D86-4976-ACEF-9DB8DE356DFD}" type="datetimeFigureOut">
              <a:rPr lang="en-GB"/>
              <a:pPr>
                <a:defRPr/>
              </a:pPr>
              <a:t>07/05/2019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03C86C-9B05-4B7E-B36A-E4FA6EC2BE5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8162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04356F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64BBD5-A193-4D89-9E04-955B75526735}" type="datetimeFigureOut">
              <a:rPr lang="en-GB"/>
              <a:pPr>
                <a:defRPr/>
              </a:pPr>
              <a:t>07/05/2019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69F60B-69B8-4978-860F-371E2E4E30C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2078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D324B-CEE8-481C-9E1F-AF4836F2B475}" type="datetimeFigureOut">
              <a:rPr lang="en-GB"/>
              <a:pPr>
                <a:defRPr/>
              </a:pPr>
              <a:t>07/05/2019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38FC64-CDB7-4068-8ECF-71D0D11158F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1613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04356F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1EB03D-9B06-4B28-8039-B1AAE26F585A}" type="datetimeFigureOut">
              <a:rPr lang="en-GB"/>
              <a:pPr>
                <a:defRPr/>
              </a:pPr>
              <a:t>07/05/2019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8770F-2C10-44B0-9D03-45231957D08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2845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>
                <a:solidFill>
                  <a:srgbClr val="04356F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B5E7CB-C3B8-4177-9126-EDD340C3BECC}" type="datetimeFigureOut">
              <a:rPr lang="en-GB"/>
              <a:pPr>
                <a:defRPr/>
              </a:pPr>
              <a:t>07/05/2019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324F3D-2BB0-4F38-AA6B-B3D6076575C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0514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04356F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23AA3F-0F42-4EA2-BD96-070897CC1706}" type="datetimeFigureOut">
              <a:rPr lang="en-GB"/>
              <a:pPr>
                <a:defRPr/>
              </a:pPr>
              <a:t>07/05/2019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4BF6F6-ED1E-44AC-BDC5-51386B287BF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854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1">
                <a:solidFill>
                  <a:srgbClr val="04356F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CABFA8-1216-437D-8878-B89BD9065605}" type="datetimeFigureOut">
              <a:rPr lang="en-GB"/>
              <a:pPr>
                <a:defRPr/>
              </a:pPr>
              <a:t>07/05/2019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506D18-8700-4B12-BE15-AB2F1A4ECFB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2462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04356F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AB095A-4F26-4603-9A92-375726D38495}" type="datetimeFigureOut">
              <a:rPr lang="en-GB"/>
              <a:pPr>
                <a:defRPr/>
              </a:pPr>
              <a:t>07/05/2019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CEA31A-A0A8-474B-8D64-8517D871424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27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489CD2-CABB-42F8-9BBD-3780E688E05C}" type="datetimeFigureOut">
              <a:rPr lang="en-GB"/>
              <a:pPr>
                <a:defRPr/>
              </a:pPr>
              <a:t>07/05/2019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DF5DD-B359-4782-8D13-E3EC8984B4B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7804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solidFill>
                  <a:srgbClr val="04356F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solidFill>
                  <a:srgbClr val="04356F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EFAE7-3A68-4A96-A4CC-E7EA022DFEA5}" type="datetimeFigureOut">
              <a:rPr lang="en-GB"/>
              <a:pPr>
                <a:defRPr/>
              </a:pPr>
              <a:t>07/05/2019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4F71BC-EACC-4449-A505-520AB505822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5196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solidFill>
                  <a:srgbClr val="04356F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24F702-0318-40E0-BA8F-AE6555E98E7B}" type="datetimeFigureOut">
              <a:rPr lang="en-GB"/>
              <a:pPr>
                <a:defRPr/>
              </a:pPr>
              <a:t>07/05/2019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76C453-39F6-43BB-BD38-AC9B19BE66A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0204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0E9CC0F-80D8-4BA8-A613-1D71DD6D128C}" type="datetimeFigureOut">
              <a:rPr lang="en-GB"/>
              <a:pPr>
                <a:defRPr/>
              </a:pPr>
              <a:t>07/05/2019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4E35F76-6C13-4118-82D9-3C1537BE698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1031" name="Picture 6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7238" y="4381500"/>
            <a:ext cx="2339975" cy="233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545F1FC-358F-4FE4-8F90-89698A3D8D5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2193200" cy="6858000"/>
          </a:xfrm>
          <a:prstGeom prst="rect">
            <a:avLst/>
          </a:prstGeom>
        </p:spPr>
      </p:pic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2431823" y="4561101"/>
            <a:ext cx="3903663" cy="1843994"/>
          </a:xfrm>
        </p:spPr>
        <p:txBody>
          <a:bodyPr/>
          <a:lstStyle/>
          <a:p>
            <a:pPr eaLnBrk="1" hangingPunct="1"/>
            <a:r>
              <a:rPr lang="en-US" altLang="en-US" b="1" dirty="0">
                <a:ln w="25400" cap="rnd" cmpd="sng" algn="ctr">
                  <a:solidFill>
                    <a:srgbClr val="1F497D"/>
                  </a:solidFill>
                  <a:prstDash val="solid"/>
                  <a:bevel/>
                </a:ln>
                <a:solidFill>
                  <a:srgbClr val="FFFFFF"/>
                </a:solidFill>
                <a:latin typeface="+mn-lt"/>
                <a:cs typeface="Times New Roman" panose="02020603050405020304" pitchFamily="18" charset="0"/>
              </a:rPr>
              <a:t>Post-Brexit Economy</a:t>
            </a:r>
            <a:endParaRPr lang="en-GB" altLang="en-US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051" name="Subtitle 2"/>
          <p:cNvSpPr>
            <a:spLocks noGrp="1"/>
          </p:cNvSpPr>
          <p:nvPr>
            <p:ph type="subTitle" idx="1"/>
          </p:nvPr>
        </p:nvSpPr>
        <p:spPr>
          <a:xfrm>
            <a:off x="8372803" y="5800964"/>
            <a:ext cx="1992086" cy="473573"/>
          </a:xfrm>
        </p:spPr>
        <p:txBody>
          <a:bodyPr/>
          <a:lstStyle/>
          <a:p>
            <a:pPr eaLnBrk="1" hangingPunct="1"/>
            <a:r>
              <a:rPr lang="en-US" b="1" dirty="0">
                <a:ln w="25400" cap="rnd" cmpd="sng" algn="ctr">
                  <a:solidFill>
                    <a:srgbClr val="1F497D"/>
                  </a:solidFill>
                  <a:prstDash val="solid"/>
                  <a:bevel/>
                </a:ln>
                <a:solidFill>
                  <a:srgbClr val="FFFFF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May 2019</a:t>
            </a:r>
            <a:endParaRPr lang="en-GB" altLang="en-US" b="1" dirty="0">
              <a:solidFill>
                <a:schemeClr val="bg1"/>
              </a:solidFill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828" y="4533900"/>
            <a:ext cx="1843995" cy="1843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Post-Brexit Economy</a:t>
            </a:r>
            <a:endParaRPr lang="en-GB" altLang="en-US" dirty="0"/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838200" y="1785257"/>
            <a:ext cx="10904538" cy="4354286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sz="3000" i="1" dirty="0"/>
              <a:t>“My beliefs when I first became an MP are the same things that drive me 22 years later as Chancellor of the Exchequer. A belief in the market economy as the best, indeed, the only way to deliver future prosperity for the British people. A belief in Britain as an open, tolerant, outward-looking nation, confident and competitive in the world. And above all, a belief in the power of business – that self-starters, entrepreneurs, investors are the engine of our </a:t>
            </a:r>
            <a:br>
              <a:rPr lang="en-US" sz="3000" i="1" dirty="0"/>
            </a:br>
            <a:r>
              <a:rPr lang="en-US" sz="3000" i="1" dirty="0"/>
              <a:t>economy, and the bedrock of our communities.”</a:t>
            </a:r>
          </a:p>
          <a:p>
            <a:pPr marL="0" indent="0" eaLnBrk="1" hangingPunct="1">
              <a:buNone/>
            </a:pPr>
            <a:r>
              <a:rPr lang="en-US" altLang="en-US" sz="3000" i="1" dirty="0">
                <a:solidFill>
                  <a:srgbClr val="04356F"/>
                </a:solidFill>
              </a:rPr>
              <a:t>(Rt Hon Philip Hammond MP, 22 March 2019)</a:t>
            </a:r>
            <a:endParaRPr lang="en-GB" altLang="en-US" sz="3000" i="1" dirty="0">
              <a:solidFill>
                <a:srgbClr val="04356F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Post-Brexit Economy</a:t>
            </a:r>
            <a:endParaRPr lang="en-GB" alt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E03F62A-9800-4F6A-A8A5-8C334B933F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51888"/>
            <a:ext cx="12192000" cy="470611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9E66EB2-F973-448B-AA38-E5FCC6E51482}"/>
              </a:ext>
            </a:extLst>
          </p:cNvPr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0031" y="365125"/>
            <a:ext cx="1533769" cy="1398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7473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Post-Brexit Economy</a:t>
            </a:r>
            <a:endParaRPr lang="en-GB" alt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D288001-B927-4BEA-92D7-8E9B670DFE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332058"/>
            <a:ext cx="9730153" cy="5525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4278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15886"/>
            <a:ext cx="10515600" cy="4261076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b="1" dirty="0">
                <a:solidFill>
                  <a:srgbClr val="04356F"/>
                </a:solidFill>
              </a:rPr>
              <a:t>A STRONG ECONOMY THAT WORKS FOR EVERYONE (p.12)</a:t>
            </a:r>
            <a:endParaRPr lang="en-GB" b="1" dirty="0">
              <a:solidFill>
                <a:srgbClr val="04356F"/>
              </a:solidFill>
            </a:endParaRPr>
          </a:p>
          <a:p>
            <a:r>
              <a:rPr lang="en-US" dirty="0"/>
              <a:t>A strong economy built on sound public finances, low taxes, better regulation and free trade deals with markets around the world.</a:t>
            </a:r>
            <a:endParaRPr lang="en-GB" sz="3600" dirty="0"/>
          </a:p>
          <a:p>
            <a:r>
              <a:rPr lang="en-US" dirty="0"/>
              <a:t>A new deal for ordinary, working people giving them a decent living wage and new rights and protections in the workplace.</a:t>
            </a:r>
            <a:endParaRPr lang="en-GB" sz="3600" dirty="0"/>
          </a:p>
          <a:p>
            <a:r>
              <a:rPr lang="en-US" dirty="0"/>
              <a:t>Fairer corporate governance, built on new rules for takeovers, executive pay and worker representation on company </a:t>
            </a:r>
            <a:br>
              <a:rPr lang="en-US" dirty="0"/>
            </a:br>
            <a:r>
              <a:rPr lang="en-US" dirty="0"/>
              <a:t>boards.</a:t>
            </a:r>
          </a:p>
          <a:p>
            <a:pPr marL="0" indent="0">
              <a:buNone/>
            </a:pPr>
            <a:r>
              <a:rPr lang="en-US" dirty="0"/>
              <a:t>(continued)</a:t>
            </a:r>
            <a:endParaRPr lang="en-GB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eaLnBrk="1" hangingPunct="1"/>
            <a:r>
              <a:rPr lang="en-GB" dirty="0"/>
              <a:t>What Our Manifesto Said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0025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15886"/>
            <a:ext cx="10515600" cy="4261076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b="1" dirty="0">
                <a:solidFill>
                  <a:srgbClr val="04356F"/>
                </a:solidFill>
              </a:rPr>
              <a:t>A STRONG ECONOMY THAT WORKS FOR EVERYONE (p.12 cont.)</a:t>
            </a:r>
            <a:endParaRPr lang="en-GB" b="1" dirty="0">
              <a:solidFill>
                <a:srgbClr val="04356F"/>
              </a:solidFill>
            </a:endParaRPr>
          </a:p>
          <a:p>
            <a:r>
              <a:rPr lang="en-US" dirty="0"/>
              <a:t>Growth across the country through our modern industrial strategy and major investment in infrastructure, skills and research and development.</a:t>
            </a:r>
            <a:endParaRPr lang="en-GB" sz="3600" dirty="0"/>
          </a:p>
          <a:p>
            <a:r>
              <a:rPr lang="en-US" dirty="0"/>
              <a:t>Competitive and affordable energy costs following a new independent review into the cost of energy.</a:t>
            </a:r>
            <a:endParaRPr lang="en-GB" sz="3600" dirty="0"/>
          </a:p>
          <a:p>
            <a:r>
              <a:rPr lang="en-US" dirty="0"/>
              <a:t>Prosperous towns and cities, underpinned by strong local </a:t>
            </a:r>
            <a:br>
              <a:rPr lang="en-US" dirty="0"/>
            </a:br>
            <a:r>
              <a:rPr lang="en-US" dirty="0"/>
              <a:t>institutions, the relocation of government functions, and </a:t>
            </a:r>
            <a:br>
              <a:rPr lang="en-US" dirty="0"/>
            </a:br>
            <a:r>
              <a:rPr lang="en-US" dirty="0"/>
              <a:t>shared cultural assets across the country.</a:t>
            </a:r>
            <a:endParaRPr lang="en-GB" sz="36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eaLnBrk="1" hangingPunct="1"/>
            <a:r>
              <a:rPr lang="en-GB" dirty="0"/>
              <a:t>What Our Manifesto Said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862780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/>
              <a:t>Questions for discussion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92889"/>
          </a:xfrm>
        </p:spPr>
        <p:txBody>
          <a:bodyPr/>
          <a:lstStyle/>
          <a:p>
            <a:pPr marL="457200" lvl="0" indent="-457200">
              <a:buFont typeface="+mj-lt"/>
              <a:buAutoNum type="arabicPeriod"/>
            </a:pPr>
            <a:r>
              <a:rPr lang="en-US" sz="2400" dirty="0"/>
              <a:t>How do we change the focus of debate from Brexit to other concerns that matter to the wider electorate?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400" dirty="0"/>
              <a:t>What should a fair Conservative tax offer look like? How should public services be fairly funded? Which services should be funded purely by local communities?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400" dirty="0"/>
              <a:t>How many in your group think the government should increase spending on public services, even if that means higher taxes or more borrowing? How many disagree?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400" dirty="0"/>
              <a:t>Given our Party’s commitment to delivering lower taxes for ordinary, </a:t>
            </a:r>
            <a:br>
              <a:rPr lang="en-US" sz="2400" dirty="0"/>
            </a:br>
            <a:r>
              <a:rPr lang="en-US" sz="2400" dirty="0"/>
              <a:t>working people: (</a:t>
            </a:r>
            <a:r>
              <a:rPr lang="en-US" sz="2400" dirty="0" err="1"/>
              <a:t>i</a:t>
            </a:r>
            <a:r>
              <a:rPr lang="en-US" sz="2400" dirty="0"/>
              <a:t>) What specific taxes would you abolish or </a:t>
            </a:r>
            <a:br>
              <a:rPr lang="en-US" sz="2400" dirty="0"/>
            </a:br>
            <a:r>
              <a:rPr lang="en-US" sz="2400" dirty="0"/>
              <a:t>simplify? (ii) What taxes would those who want increased </a:t>
            </a:r>
            <a:br>
              <a:rPr lang="en-US" sz="2400" dirty="0"/>
            </a:br>
            <a:r>
              <a:rPr lang="en-US" sz="2400" dirty="0"/>
              <a:t>spending on services be prepared to see government raise?</a:t>
            </a:r>
          </a:p>
        </p:txBody>
      </p:sp>
    </p:spTree>
    <p:extLst>
      <p:ext uri="{BB962C8B-B14F-4D97-AF65-F5344CB8AC3E}">
        <p14:creationId xmlns:p14="http://schemas.microsoft.com/office/powerpoint/2010/main" val="3926587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Optional bonus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92889"/>
          </a:xfrm>
        </p:spPr>
        <p:txBody>
          <a:bodyPr/>
          <a:lstStyle/>
          <a:p>
            <a:pPr marL="457200" lvl="0" indent="-457200">
              <a:buFont typeface="+mj-lt"/>
              <a:buAutoNum type="arabicPeriod" startAt="5"/>
            </a:pPr>
            <a:r>
              <a:rPr lang="en-US" sz="2400" dirty="0"/>
              <a:t>What further policies should we pursue to boost investment in infrastructure, skills and industry?</a:t>
            </a:r>
          </a:p>
          <a:p>
            <a:pPr marL="457200" lvl="0" indent="-457200">
              <a:buFont typeface="+mj-lt"/>
              <a:buAutoNum type="arabicPeriod" startAt="5"/>
            </a:pPr>
            <a:r>
              <a:rPr lang="en-US" sz="2400" dirty="0"/>
              <a:t>What investment in roads, rail, </a:t>
            </a:r>
            <a:r>
              <a:rPr lang="en-US" sz="2400" dirty="0" err="1"/>
              <a:t>fibre</a:t>
            </a:r>
            <a:r>
              <a:rPr lang="en-US" sz="2400" dirty="0"/>
              <a:t> and other infrastructure should we </a:t>
            </a:r>
            <a:r>
              <a:rPr lang="en-US" sz="2400" dirty="0" err="1"/>
              <a:t>prioritise</a:t>
            </a:r>
            <a:r>
              <a:rPr lang="en-US" sz="2400" dirty="0"/>
              <a:t>?</a:t>
            </a:r>
          </a:p>
          <a:p>
            <a:pPr marL="457200" lvl="0" indent="-457200">
              <a:buFont typeface="+mj-lt"/>
              <a:buAutoNum type="arabicPeriod" startAt="5"/>
            </a:pPr>
            <a:r>
              <a:rPr lang="en-US" sz="2400" dirty="0"/>
              <a:t>What should we do to make the UK the best place to build a tech business?</a:t>
            </a:r>
          </a:p>
          <a:p>
            <a:pPr marL="457200" lvl="0" indent="-457200">
              <a:buFont typeface="+mj-lt"/>
              <a:buAutoNum type="arabicPeriod" startAt="5"/>
            </a:pPr>
            <a:r>
              <a:rPr lang="en-US" sz="2400" dirty="0"/>
              <a:t>What should we do to maintain the UK’s leadership in Financial Services?</a:t>
            </a:r>
          </a:p>
          <a:p>
            <a:pPr marL="457200" lvl="0" indent="-457200">
              <a:buFont typeface="+mj-lt"/>
              <a:buAutoNum type="arabicPeriod" startAt="5"/>
            </a:pPr>
            <a:r>
              <a:rPr lang="en-US" sz="2400" dirty="0"/>
              <a:t>What should we do to boost our exports and our attractiveness as a destination for Foreign Direct Investment?</a:t>
            </a:r>
          </a:p>
          <a:p>
            <a:pPr marL="457200" lvl="0" indent="-457200">
              <a:buFont typeface="+mj-lt"/>
              <a:buAutoNum type="arabicPeriod" startAt="5"/>
            </a:pPr>
            <a:r>
              <a:rPr lang="en-US" sz="2400" dirty="0"/>
              <a:t>Is there any other question you think should have been asked or </a:t>
            </a:r>
            <a:br>
              <a:rPr lang="en-US" sz="2400" dirty="0"/>
            </a:br>
            <a:r>
              <a:rPr lang="en-US" sz="2400" dirty="0"/>
              <a:t>observation you would like to make?</a:t>
            </a:r>
          </a:p>
        </p:txBody>
      </p:sp>
    </p:spTree>
    <p:extLst>
      <p:ext uri="{BB962C8B-B14F-4D97-AF65-F5344CB8AC3E}">
        <p14:creationId xmlns:p14="http://schemas.microsoft.com/office/powerpoint/2010/main" val="1730050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/>
              <a:t>Next steps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Deadline for submission of responses: </a:t>
            </a:r>
            <a:br>
              <a:rPr lang="en-GB" altLang="en-US" dirty="0"/>
            </a:br>
            <a:r>
              <a:rPr lang="en-GB" altLang="en-US" dirty="0">
                <a:solidFill>
                  <a:srgbClr val="04356F"/>
                </a:solidFill>
              </a:rPr>
              <a:t>31 August by email to</a:t>
            </a:r>
            <a:r>
              <a:rPr lang="en-GB" altLang="en-US" dirty="0"/>
              <a:t> </a:t>
            </a:r>
            <a:r>
              <a:rPr lang="en-GB" altLang="en-US" dirty="0">
                <a:solidFill>
                  <a:srgbClr val="BD1521"/>
                </a:solidFill>
              </a:rPr>
              <a:t>CPF.Papers@Conservatives.com</a:t>
            </a:r>
            <a:r>
              <a:rPr lang="en-GB" altLang="en-US" dirty="0">
                <a:solidFill>
                  <a:srgbClr val="04356F"/>
                </a:solidFill>
              </a:rPr>
              <a:t> </a:t>
            </a:r>
            <a:br>
              <a:rPr lang="en-GB" altLang="en-US" dirty="0">
                <a:solidFill>
                  <a:srgbClr val="04356F"/>
                </a:solidFill>
              </a:rPr>
            </a:br>
            <a:r>
              <a:rPr lang="en-GB" altLang="en-US" dirty="0">
                <a:solidFill>
                  <a:srgbClr val="04356F"/>
                </a:solidFill>
              </a:rPr>
              <a:t>using the supplied response form</a:t>
            </a:r>
            <a:endParaRPr lang="en-GB" altLang="en-US" dirty="0">
              <a:solidFill>
                <a:srgbClr val="BD1521"/>
              </a:solidFill>
            </a:endParaRPr>
          </a:p>
          <a:p>
            <a:pPr eaLnBrk="1" hangingPunct="1"/>
            <a:r>
              <a:rPr lang="en-GB" altLang="en-US" dirty="0"/>
              <a:t>Next discussion paper: </a:t>
            </a:r>
            <a:br>
              <a:rPr lang="en-GB" altLang="en-US" dirty="0"/>
            </a:br>
            <a:r>
              <a:rPr lang="en-GB" altLang="en-US" dirty="0">
                <a:solidFill>
                  <a:srgbClr val="04356F"/>
                </a:solidFill>
              </a:rPr>
              <a:t>Under-18s Education</a:t>
            </a:r>
            <a:br>
              <a:rPr lang="en-GB" altLang="en-US" dirty="0">
                <a:solidFill>
                  <a:srgbClr val="04356F"/>
                </a:solidFill>
              </a:rPr>
            </a:br>
            <a:r>
              <a:rPr lang="en-GB" altLang="en-US" dirty="0">
                <a:solidFill>
                  <a:srgbClr val="04356F"/>
                </a:solidFill>
              </a:rPr>
              <a:t>First week of September 2019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617</TotalTime>
  <Words>440</Words>
  <Application>Microsoft Office PowerPoint</Application>
  <PresentationFormat>Widescreen</PresentationFormat>
  <Paragraphs>33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Post-Brexit Economy</vt:lpstr>
      <vt:lpstr>Post-Brexit Economy</vt:lpstr>
      <vt:lpstr>Post-Brexit Economy</vt:lpstr>
      <vt:lpstr>Post-Brexit Economy</vt:lpstr>
      <vt:lpstr>What Our Manifesto Said</vt:lpstr>
      <vt:lpstr>What Our Manifesto Said</vt:lpstr>
      <vt:lpstr>Questions for discussion</vt:lpstr>
      <vt:lpstr>Optional bonus questions</vt:lpstr>
      <vt:lpstr>Next steps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CPF Briefing 19-3 PostBrexitEconomy</dc:title>
  <dc:creator>Hayward, John</dc:creator>
  <cp:lastModifiedBy>Hayward, John</cp:lastModifiedBy>
  <cp:revision>77</cp:revision>
  <dcterms:created xsi:type="dcterms:W3CDTF">2016-03-07T14:17:46Z</dcterms:created>
  <dcterms:modified xsi:type="dcterms:W3CDTF">2019-05-07T09:39:41Z</dcterms:modified>
</cp:coreProperties>
</file>