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21" r:id="rId4"/>
    <p:sldId id="323" r:id="rId5"/>
    <p:sldId id="322" r:id="rId6"/>
    <p:sldId id="313" r:id="rId7"/>
    <p:sldId id="314" r:id="rId8"/>
    <p:sldId id="304" r:id="rId9"/>
    <p:sldId id="264" r:id="rId10"/>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56F"/>
    <a:srgbClr val="BD1521"/>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94660"/>
  </p:normalViewPr>
  <p:slideViewPr>
    <p:cSldViewPr snapToGrid="0">
      <p:cViewPr varScale="1">
        <p:scale>
          <a:sx n="74" d="100"/>
          <a:sy n="74" d="100"/>
        </p:scale>
        <p:origin x="90" y="4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smtClean="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84322DBC-5D86-4976-ACEF-9DB8DE356DFD}" type="datetimeFigureOut">
              <a:rPr lang="en-GB"/>
              <a:pPr>
                <a:defRPr/>
              </a:pPr>
              <a:t>02/01/2019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4603C86C-9B05-4B7E-B36A-E4FA6EC2BE5E}" type="slidenum">
              <a:rPr lang="en-GB"/>
              <a:pPr>
                <a:defRPr/>
              </a:pPr>
              <a:t>‹#›</a:t>
            </a:fld>
            <a:endParaRPr lang="en-GB"/>
          </a:p>
        </p:txBody>
      </p:sp>
    </p:spTree>
    <p:extLst>
      <p:ext uri="{BB962C8B-B14F-4D97-AF65-F5344CB8AC3E}">
        <p14:creationId xmlns:p14="http://schemas.microsoft.com/office/powerpoint/2010/main" val="4288162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7864BBD5-A193-4D89-9E04-955B75526735}" type="datetimeFigureOut">
              <a:rPr lang="en-GB"/>
              <a:pPr>
                <a:defRPr/>
              </a:pPr>
              <a:t>02/01/2019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C469F60B-69B8-4978-860F-371E2E4E30C3}" type="slidenum">
              <a:rPr lang="en-GB"/>
              <a:pPr>
                <a:defRPr/>
              </a:pPr>
              <a:t>‹#›</a:t>
            </a:fld>
            <a:endParaRPr lang="en-GB"/>
          </a:p>
        </p:txBody>
      </p:sp>
    </p:spTree>
    <p:extLst>
      <p:ext uri="{BB962C8B-B14F-4D97-AF65-F5344CB8AC3E}">
        <p14:creationId xmlns:p14="http://schemas.microsoft.com/office/powerpoint/2010/main" val="3452078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E18D324B-CEE8-481C-9E1F-AF4836F2B475}" type="datetimeFigureOut">
              <a:rPr lang="en-GB"/>
              <a:pPr>
                <a:defRPr/>
              </a:pPr>
              <a:t>02/01/2019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138FC64-CDB7-4068-8ECF-71D0D11158F5}" type="slidenum">
              <a:rPr lang="en-GB"/>
              <a:pPr>
                <a:defRPr/>
              </a:pPr>
              <a:t>‹#›</a:t>
            </a:fld>
            <a:endParaRPr lang="en-GB"/>
          </a:p>
        </p:txBody>
      </p:sp>
    </p:spTree>
    <p:extLst>
      <p:ext uri="{BB962C8B-B14F-4D97-AF65-F5344CB8AC3E}">
        <p14:creationId xmlns:p14="http://schemas.microsoft.com/office/powerpoint/2010/main" val="3721613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A61EB03D-9B06-4B28-8039-B1AAE26F585A}" type="datetimeFigureOut">
              <a:rPr lang="en-GB"/>
              <a:pPr>
                <a:defRPr/>
              </a:pPr>
              <a:t>02/01/2019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44B8770F-2C10-44B0-9D03-45231957D083}" type="slidenum">
              <a:rPr lang="en-GB"/>
              <a:pPr>
                <a:defRPr/>
              </a:pPr>
              <a:t>‹#›</a:t>
            </a:fld>
            <a:endParaRPr lang="en-GB"/>
          </a:p>
        </p:txBody>
      </p:sp>
    </p:spTree>
    <p:extLst>
      <p:ext uri="{BB962C8B-B14F-4D97-AF65-F5344CB8AC3E}">
        <p14:creationId xmlns:p14="http://schemas.microsoft.com/office/powerpoint/2010/main" val="2722845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b="1">
                <a:solidFill>
                  <a:srgbClr val="04356F"/>
                </a:solidFil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BB5E7CB-C3B8-4177-9126-EDD340C3BECC}" type="datetimeFigureOut">
              <a:rPr lang="en-GB"/>
              <a:pPr>
                <a:defRPr/>
              </a:pPr>
              <a:t>02/01/2019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F9324F3D-2BB0-4F38-AA6B-B3D6076575CF}" type="slidenum">
              <a:rPr lang="en-GB"/>
              <a:pPr>
                <a:defRPr/>
              </a:pPr>
              <a:t>‹#›</a:t>
            </a:fld>
            <a:endParaRPr lang="en-GB"/>
          </a:p>
        </p:txBody>
      </p:sp>
    </p:spTree>
    <p:extLst>
      <p:ext uri="{BB962C8B-B14F-4D97-AF65-F5344CB8AC3E}">
        <p14:creationId xmlns:p14="http://schemas.microsoft.com/office/powerpoint/2010/main" val="2260514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1023AA3F-0F42-4EA2-BD96-070897CC1706}" type="datetimeFigureOut">
              <a:rPr lang="en-GB"/>
              <a:pPr>
                <a:defRPr/>
              </a:pPr>
              <a:t>02/01/2019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B14BF6F6-ED1E-44AC-BDC5-51386B287BFA}" type="slidenum">
              <a:rPr lang="en-GB"/>
              <a:pPr>
                <a:defRPr/>
              </a:pPr>
              <a:t>‹#›</a:t>
            </a:fld>
            <a:endParaRPr lang="en-GB"/>
          </a:p>
        </p:txBody>
      </p:sp>
    </p:spTree>
    <p:extLst>
      <p:ext uri="{BB962C8B-B14F-4D97-AF65-F5344CB8AC3E}">
        <p14:creationId xmlns:p14="http://schemas.microsoft.com/office/powerpoint/2010/main" val="129854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1">
                <a:solidFill>
                  <a:srgbClr val="04356F"/>
                </a:solidFil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66CABFA8-1216-437D-8878-B89BD9065605}" type="datetimeFigureOut">
              <a:rPr lang="en-GB"/>
              <a:pPr>
                <a:defRPr/>
              </a:pPr>
              <a:t>02/01/2019</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B9506D18-8700-4B12-BE15-AB2F1A4ECFBC}" type="slidenum">
              <a:rPr lang="en-GB"/>
              <a:pPr>
                <a:defRPr/>
              </a:pPr>
              <a:t>‹#›</a:t>
            </a:fld>
            <a:endParaRPr lang="en-GB"/>
          </a:p>
        </p:txBody>
      </p:sp>
    </p:spTree>
    <p:extLst>
      <p:ext uri="{BB962C8B-B14F-4D97-AF65-F5344CB8AC3E}">
        <p14:creationId xmlns:p14="http://schemas.microsoft.com/office/powerpoint/2010/main" val="1722462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ACAB095A-4F26-4603-9A92-375726D38495}" type="datetimeFigureOut">
              <a:rPr lang="en-GB"/>
              <a:pPr>
                <a:defRPr/>
              </a:pPr>
              <a:t>02/01/2019</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75CEA31A-A0A8-474B-8D64-8517D8714245}" type="slidenum">
              <a:rPr lang="en-GB"/>
              <a:pPr>
                <a:defRPr/>
              </a:pPr>
              <a:t>‹#›</a:t>
            </a:fld>
            <a:endParaRPr lang="en-GB"/>
          </a:p>
        </p:txBody>
      </p:sp>
    </p:spTree>
    <p:extLst>
      <p:ext uri="{BB962C8B-B14F-4D97-AF65-F5344CB8AC3E}">
        <p14:creationId xmlns:p14="http://schemas.microsoft.com/office/powerpoint/2010/main" val="78127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3489CD2-CABB-42F8-9BBD-3780E688E05C}" type="datetimeFigureOut">
              <a:rPr lang="en-GB"/>
              <a:pPr>
                <a:defRPr/>
              </a:pPr>
              <a:t>02/01/2019</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608DF5DD-B359-4782-8D13-E3EC8984B4B6}" type="slidenum">
              <a:rPr lang="en-GB"/>
              <a:pPr>
                <a:defRPr/>
              </a:pPr>
              <a:t>‹#›</a:t>
            </a:fld>
            <a:endParaRPr lang="en-GB"/>
          </a:p>
        </p:txBody>
      </p:sp>
    </p:spTree>
    <p:extLst>
      <p:ext uri="{BB962C8B-B14F-4D97-AF65-F5344CB8AC3E}">
        <p14:creationId xmlns:p14="http://schemas.microsoft.com/office/powerpoint/2010/main" val="4167804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solidFill>
                  <a:srgbClr val="04356F"/>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solidFill>
                  <a:srgbClr val="04356F"/>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BCEFAE7-3A68-4A96-A4CC-E7EA022DFEA5}" type="datetimeFigureOut">
              <a:rPr lang="en-GB"/>
              <a:pPr>
                <a:defRPr/>
              </a:pPr>
              <a:t>02/01/2019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4B4F71BC-EACC-4449-A505-520AB505822A}" type="slidenum">
              <a:rPr lang="en-GB"/>
              <a:pPr>
                <a:defRPr/>
              </a:pPr>
              <a:t>‹#›</a:t>
            </a:fld>
            <a:endParaRPr lang="en-GB"/>
          </a:p>
        </p:txBody>
      </p:sp>
    </p:spTree>
    <p:extLst>
      <p:ext uri="{BB962C8B-B14F-4D97-AF65-F5344CB8AC3E}">
        <p14:creationId xmlns:p14="http://schemas.microsoft.com/office/powerpoint/2010/main" val="1395196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solidFill>
                  <a:srgbClr val="04356F"/>
                </a:solidFill>
              </a:defRPr>
            </a:lvl1pPr>
          </a:lstStyle>
          <a:p>
            <a:r>
              <a:rPr lang="en-US" dirty="0" smtClean="0"/>
              <a:t>Click to edit Master title style</a:t>
            </a:r>
            <a:endParaRPr lang="en-GB" dirty="0"/>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E24F702-0318-40E0-BA8F-AE6555E98E7B}" type="datetimeFigureOut">
              <a:rPr lang="en-GB"/>
              <a:pPr>
                <a:defRPr/>
              </a:pPr>
              <a:t>02/01/2019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5E76C453-39F6-43BB-BD38-AC9B19BE66A2}" type="slidenum">
              <a:rPr lang="en-GB"/>
              <a:pPr>
                <a:defRPr/>
              </a:pPr>
              <a:t>‹#›</a:t>
            </a:fld>
            <a:endParaRPr lang="en-GB"/>
          </a:p>
        </p:txBody>
      </p:sp>
    </p:spTree>
    <p:extLst>
      <p:ext uri="{BB962C8B-B14F-4D97-AF65-F5344CB8AC3E}">
        <p14:creationId xmlns:p14="http://schemas.microsoft.com/office/powerpoint/2010/main" val="1530204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0E9CC0F-80D8-4BA8-A613-1D71DD6D128C}" type="datetimeFigureOut">
              <a:rPr lang="en-GB"/>
              <a:pPr>
                <a:defRPr/>
              </a:pPr>
              <a:t>02/01/2019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24E35F76-6C13-4118-82D9-3C1537BE6982}" type="slidenum">
              <a:rPr lang="en-GB"/>
              <a:pPr>
                <a:defRPr/>
              </a:pPr>
              <a:t>‹#›</a:t>
            </a:fld>
            <a:endParaRPr lang="en-GB"/>
          </a:p>
        </p:txBody>
      </p:sp>
      <p:pic>
        <p:nvPicPr>
          <p:cNvPr id="1031" name="Picture 6"/>
          <p:cNvPicPr>
            <a:picLocks noChangeAspect="1"/>
          </p:cNvPicPr>
          <p:nvPr userDrawn="1"/>
        </p:nvPicPr>
        <p:blipFill>
          <a:blip r:embed="rId13" cstate="screen">
            <a:extLst>
              <a:ext uri="{28A0092B-C50C-407E-A947-70E740481C1C}">
                <a14:useLocalDpi xmlns:a14="http://schemas.microsoft.com/office/drawing/2010/main" val="0"/>
              </a:ext>
            </a:extLst>
          </a:blip>
          <a:srcRect/>
          <a:stretch>
            <a:fillRect/>
          </a:stretch>
        </p:blipFill>
        <p:spPr bwMode="auto">
          <a:xfrm>
            <a:off x="9647238" y="4381500"/>
            <a:ext cx="2339975"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rotWithShape="1">
          <a:blip r:embed="rId2" cstate="screen">
            <a:extLst>
              <a:ext uri="{28A0092B-C50C-407E-A947-70E740481C1C}">
                <a14:useLocalDpi xmlns:a14="http://schemas.microsoft.com/office/drawing/2010/main" val="0"/>
              </a:ext>
            </a:extLst>
          </a:blip>
          <a:srcRect/>
          <a:stretch/>
        </p:blipFill>
        <p:spPr>
          <a:xfrm>
            <a:off x="0" y="-1"/>
            <a:ext cx="12193200" cy="6865258"/>
          </a:xfrm>
          <a:prstGeom prst="rect">
            <a:avLst/>
          </a:prstGeom>
        </p:spPr>
      </p:pic>
      <p:sp>
        <p:nvSpPr>
          <p:cNvPr id="2050" name="Title 1"/>
          <p:cNvSpPr>
            <a:spLocks noGrp="1"/>
          </p:cNvSpPr>
          <p:nvPr>
            <p:ph type="ctrTitle"/>
          </p:nvPr>
        </p:nvSpPr>
        <p:spPr>
          <a:xfrm>
            <a:off x="587829" y="321105"/>
            <a:ext cx="4713514" cy="1061380"/>
          </a:xfrm>
        </p:spPr>
        <p:txBody>
          <a:bodyPr/>
          <a:lstStyle/>
          <a:p>
            <a:pPr eaLnBrk="1" hangingPunct="1"/>
            <a:r>
              <a:rPr lang="en-US" b="1" dirty="0">
                <a:ln w="25400" cap="rnd" cmpd="sng" algn="ctr">
                  <a:solidFill>
                    <a:srgbClr val="1F497D"/>
                  </a:solidFill>
                  <a:prstDash val="solid"/>
                  <a:bevel/>
                </a:ln>
                <a:solidFill>
                  <a:srgbClr val="FFFFFF"/>
                </a:solidFill>
                <a:latin typeface="+mn-lt"/>
                <a:ea typeface="Times New Roman" panose="02020603050405020304" pitchFamily="18" charset="0"/>
                <a:cs typeface="Times New Roman" panose="02020603050405020304" pitchFamily="18" charset="0"/>
              </a:rPr>
              <a:t>Global Britain</a:t>
            </a:r>
            <a:endParaRPr lang="en-GB" altLang="en-US" b="1" dirty="0" smtClean="0">
              <a:solidFill>
                <a:schemeClr val="bg1"/>
              </a:solidFill>
              <a:latin typeface="+mn-lt"/>
            </a:endParaRPr>
          </a:p>
        </p:txBody>
      </p:sp>
      <p:sp>
        <p:nvSpPr>
          <p:cNvPr id="2051" name="Subtitle 2"/>
          <p:cNvSpPr>
            <a:spLocks noGrp="1"/>
          </p:cNvSpPr>
          <p:nvPr>
            <p:ph type="subTitle" idx="1"/>
          </p:nvPr>
        </p:nvSpPr>
        <p:spPr>
          <a:xfrm>
            <a:off x="7924800" y="615009"/>
            <a:ext cx="1992086" cy="473573"/>
          </a:xfrm>
        </p:spPr>
        <p:txBody>
          <a:bodyPr/>
          <a:lstStyle/>
          <a:p>
            <a:pPr eaLnBrk="1" hangingPunct="1"/>
            <a:r>
              <a:rPr lang="en-US" b="1" dirty="0" smtClean="0">
                <a:ln w="25400" cap="rnd" cmpd="sng" algn="ctr">
                  <a:solidFill>
                    <a:srgbClr val="1F497D"/>
                  </a:solidFill>
                  <a:prstDash val="solid"/>
                  <a:bevel/>
                </a:ln>
                <a:solidFill>
                  <a:srgbClr val="FFFFFF"/>
                </a:solidFill>
                <a:ea typeface="Times New Roman" panose="02020603050405020304" pitchFamily="18" charset="0"/>
                <a:cs typeface="Times New Roman" panose="02020603050405020304" pitchFamily="18" charset="0"/>
              </a:rPr>
              <a:t>January 2019</a:t>
            </a:r>
            <a:endParaRPr lang="en-GB" altLang="en-US" b="1" dirty="0" smtClean="0">
              <a:solidFill>
                <a:schemeClr val="bg1"/>
              </a:solidFill>
            </a:endParaRPr>
          </a:p>
        </p:txBody>
      </p:sp>
      <p:pic>
        <p:nvPicPr>
          <p:cNvPr id="6" name="Picture 6"/>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10175558" y="144780"/>
            <a:ext cx="1843995" cy="1843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GB" dirty="0"/>
              <a:t>Global Britain</a:t>
            </a:r>
            <a:endParaRPr lang="en-GB" altLang="en-US" dirty="0" smtClean="0"/>
          </a:p>
        </p:txBody>
      </p:sp>
      <p:sp>
        <p:nvSpPr>
          <p:cNvPr id="4099" name="Content Placeholder 2"/>
          <p:cNvSpPr>
            <a:spLocks noGrp="1"/>
          </p:cNvSpPr>
          <p:nvPr>
            <p:ph idx="1"/>
          </p:nvPr>
        </p:nvSpPr>
        <p:spPr>
          <a:xfrm>
            <a:off x="838200" y="1785257"/>
            <a:ext cx="10904538" cy="4354286"/>
          </a:xfrm>
        </p:spPr>
        <p:txBody>
          <a:bodyPr/>
          <a:lstStyle/>
          <a:p>
            <a:pPr marL="0" indent="0" eaLnBrk="1" hangingPunct="1">
              <a:buNone/>
            </a:pPr>
            <a:r>
              <a:rPr lang="en-US" sz="3000" i="1" dirty="0"/>
              <a:t>“The great prize for this country – the opportunity ahead – is to use this moment to build a truly Global Britain. A country that reaches out to old friends and new allies alike. A great, global, trading nation. And one of the firmest advocates for free trade anywhere in the world</a:t>
            </a:r>
            <a:r>
              <a:rPr lang="en-US" sz="3000" i="1" dirty="0" smtClean="0"/>
              <a:t>.”</a:t>
            </a:r>
            <a:endParaRPr lang="en-US" sz="3000" i="1" dirty="0" smtClean="0"/>
          </a:p>
          <a:p>
            <a:pPr marL="0" indent="0" eaLnBrk="1" hangingPunct="1">
              <a:buNone/>
            </a:pPr>
            <a:r>
              <a:rPr lang="en-US" altLang="en-US" sz="3000" i="1" dirty="0">
                <a:solidFill>
                  <a:srgbClr val="04356F"/>
                </a:solidFill>
              </a:rPr>
              <a:t>(Prime Minister Theresa May, 17 January 2017)</a:t>
            </a:r>
            <a:endParaRPr lang="en-GB" altLang="en-US" sz="3000" i="1" dirty="0" smtClean="0">
              <a:solidFill>
                <a:srgbClr val="04356F"/>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GB" dirty="0"/>
              <a:t>Global Britain</a:t>
            </a:r>
            <a:endParaRPr lang="en-GB" altLang="en-US" dirty="0" smtClean="0"/>
          </a:p>
        </p:txBody>
      </p:sp>
      <p:sp>
        <p:nvSpPr>
          <p:cNvPr id="4099" name="Content Placeholder 2"/>
          <p:cNvSpPr>
            <a:spLocks noGrp="1"/>
          </p:cNvSpPr>
          <p:nvPr>
            <p:ph idx="1"/>
          </p:nvPr>
        </p:nvSpPr>
        <p:spPr>
          <a:xfrm>
            <a:off x="838200" y="1785257"/>
            <a:ext cx="10904538" cy="4354286"/>
          </a:xfrm>
        </p:spPr>
        <p:txBody>
          <a:bodyPr/>
          <a:lstStyle/>
          <a:p>
            <a:pPr marL="0" indent="0" eaLnBrk="1" hangingPunct="1">
              <a:buNone/>
            </a:pPr>
            <a:r>
              <a:rPr lang="en-US" sz="3000" i="1" dirty="0"/>
              <a:t>“Brexit has awoken the world’s interest in Britain and it has awoken Britain’s interest in the world. That is why our exports have grown 11% in a year while global trade has grown by less than 4%. None of us can know what lies ahead but we can be certain that the scale of our ambition will be the key to what we can achieve together – for our people, our country and for the world beyond our borders</a:t>
            </a:r>
            <a:r>
              <a:rPr lang="en-US" sz="3000" i="1" dirty="0" smtClean="0"/>
              <a:t>.”</a:t>
            </a:r>
            <a:endParaRPr lang="en-US" sz="3000" i="1" dirty="0" smtClean="0"/>
          </a:p>
          <a:p>
            <a:pPr marL="0" indent="0" eaLnBrk="1" hangingPunct="1">
              <a:buNone/>
            </a:pPr>
            <a:r>
              <a:rPr lang="en-US" altLang="en-US" sz="3000" i="1" dirty="0">
                <a:solidFill>
                  <a:srgbClr val="04356F"/>
                </a:solidFill>
              </a:rPr>
              <a:t>(</a:t>
            </a:r>
            <a:r>
              <a:rPr lang="en-US" altLang="en-US" sz="3000" i="1" dirty="0" err="1">
                <a:solidFill>
                  <a:srgbClr val="04356F"/>
                </a:solidFill>
              </a:rPr>
              <a:t>Rt</a:t>
            </a:r>
            <a:r>
              <a:rPr lang="en-US" altLang="en-US" sz="3000" i="1" dirty="0">
                <a:solidFill>
                  <a:srgbClr val="04356F"/>
                </a:solidFill>
              </a:rPr>
              <a:t> Hon Liam Fox MP</a:t>
            </a:r>
            <a:r>
              <a:rPr lang="en-US" altLang="en-US" sz="3000" i="1" dirty="0" smtClean="0">
                <a:solidFill>
                  <a:srgbClr val="04356F"/>
                </a:solidFill>
              </a:rPr>
              <a:t>, 1 </a:t>
            </a:r>
            <a:r>
              <a:rPr lang="en-US" altLang="en-US" sz="3000" i="1" dirty="0">
                <a:solidFill>
                  <a:srgbClr val="04356F"/>
                </a:solidFill>
              </a:rPr>
              <a:t>May 2018)</a:t>
            </a:r>
            <a:endParaRPr lang="en-GB" altLang="en-US" sz="3000" i="1" dirty="0" smtClean="0">
              <a:solidFill>
                <a:srgbClr val="04356F"/>
              </a:solidFill>
            </a:endParaRPr>
          </a:p>
        </p:txBody>
      </p:sp>
    </p:spTree>
    <p:extLst>
      <p:ext uri="{BB962C8B-B14F-4D97-AF65-F5344CB8AC3E}">
        <p14:creationId xmlns:p14="http://schemas.microsoft.com/office/powerpoint/2010/main" val="3189414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GB" dirty="0"/>
              <a:t>Global Britain</a:t>
            </a:r>
            <a:endParaRPr lang="en-GB" altLang="en-US" dirty="0" smtClean="0"/>
          </a:p>
        </p:txBody>
      </p:sp>
      <p:sp>
        <p:nvSpPr>
          <p:cNvPr id="4099" name="Content Placeholder 2"/>
          <p:cNvSpPr>
            <a:spLocks noGrp="1"/>
          </p:cNvSpPr>
          <p:nvPr>
            <p:ph idx="1"/>
          </p:nvPr>
        </p:nvSpPr>
        <p:spPr>
          <a:xfrm>
            <a:off x="838200" y="1785257"/>
            <a:ext cx="10904538" cy="4354286"/>
          </a:xfrm>
        </p:spPr>
        <p:txBody>
          <a:bodyPr/>
          <a:lstStyle/>
          <a:p>
            <a:pPr marL="0" indent="0" eaLnBrk="1" hangingPunct="1">
              <a:buNone/>
            </a:pPr>
            <a:r>
              <a:rPr lang="en-US" sz="3000" i="1" dirty="0"/>
              <a:t>“Without DFID, the best development department in the world, bar none, without our NGOs and our charities, many of them the best in their field, and without all our nation has to offer, its institutions, it financial sector, its creative law, its innovation, its entrepreneurs and its scientists, we won’t deliver the [UN] Global Goals</a:t>
            </a:r>
            <a:r>
              <a:rPr lang="en-US" sz="3000" i="1" dirty="0" smtClean="0"/>
              <a:t>.”</a:t>
            </a:r>
            <a:endParaRPr lang="en-US" sz="3000" i="1" dirty="0" smtClean="0"/>
          </a:p>
          <a:p>
            <a:pPr marL="0" indent="0" eaLnBrk="1" hangingPunct="1">
              <a:buNone/>
            </a:pPr>
            <a:r>
              <a:rPr lang="en-US" altLang="en-US" sz="3000" i="1" dirty="0">
                <a:solidFill>
                  <a:srgbClr val="04356F"/>
                </a:solidFill>
              </a:rPr>
              <a:t>(</a:t>
            </a:r>
            <a:r>
              <a:rPr lang="en-US" altLang="en-US" sz="3000" i="1" dirty="0" err="1">
                <a:solidFill>
                  <a:srgbClr val="04356F"/>
                </a:solidFill>
              </a:rPr>
              <a:t>Rt</a:t>
            </a:r>
            <a:r>
              <a:rPr lang="en-US" altLang="en-US" sz="3000" i="1" dirty="0">
                <a:solidFill>
                  <a:srgbClr val="04356F"/>
                </a:solidFill>
              </a:rPr>
              <a:t> Hon Penny </a:t>
            </a:r>
            <a:r>
              <a:rPr lang="en-US" altLang="en-US" sz="3000" i="1" dirty="0" err="1">
                <a:solidFill>
                  <a:srgbClr val="04356F"/>
                </a:solidFill>
              </a:rPr>
              <a:t>Mordaunt</a:t>
            </a:r>
            <a:r>
              <a:rPr lang="en-US" altLang="en-US" sz="3000" i="1" dirty="0">
                <a:solidFill>
                  <a:srgbClr val="04356F"/>
                </a:solidFill>
              </a:rPr>
              <a:t> MP, 9 October 2018)</a:t>
            </a:r>
            <a:endParaRPr lang="en-GB" altLang="en-US" sz="3000" i="1" dirty="0" smtClean="0">
              <a:solidFill>
                <a:srgbClr val="04356F"/>
              </a:solidFill>
            </a:endParaRPr>
          </a:p>
        </p:txBody>
      </p:sp>
    </p:spTree>
    <p:extLst>
      <p:ext uri="{BB962C8B-B14F-4D97-AF65-F5344CB8AC3E}">
        <p14:creationId xmlns:p14="http://schemas.microsoft.com/office/powerpoint/2010/main" val="8548158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GB" dirty="0"/>
              <a:t>Global Britain</a:t>
            </a:r>
            <a:endParaRPr lang="en-GB" altLang="en-US" dirty="0" smtClean="0"/>
          </a:p>
        </p:txBody>
      </p:sp>
      <p:sp>
        <p:nvSpPr>
          <p:cNvPr id="4099" name="Content Placeholder 2"/>
          <p:cNvSpPr>
            <a:spLocks noGrp="1"/>
          </p:cNvSpPr>
          <p:nvPr>
            <p:ph idx="1"/>
          </p:nvPr>
        </p:nvSpPr>
        <p:spPr>
          <a:xfrm>
            <a:off x="838200" y="1785257"/>
            <a:ext cx="10904538" cy="4354286"/>
          </a:xfrm>
        </p:spPr>
        <p:txBody>
          <a:bodyPr/>
          <a:lstStyle/>
          <a:p>
            <a:pPr marL="0" indent="0" eaLnBrk="1" hangingPunct="1">
              <a:buNone/>
            </a:pPr>
            <a:r>
              <a:rPr lang="en-US" sz="3000" i="1" dirty="0"/>
              <a:t>“As we face our post-Brexit future, Britain has a role to play. It is one that we are uniquely suited to deliver. Remembering our responsibilities. Not overstating our strength, but not understating it either. Because right now our history, our networks and our unique combination of soft and hard power gives us a real ability to shape the course of history in line with our values</a:t>
            </a:r>
            <a:r>
              <a:rPr lang="en-US" sz="3000" i="1" dirty="0" smtClean="0"/>
              <a:t>.”</a:t>
            </a:r>
            <a:endParaRPr lang="en-US" sz="3000" i="1" dirty="0" smtClean="0"/>
          </a:p>
          <a:p>
            <a:pPr marL="0" indent="0" eaLnBrk="1" hangingPunct="1">
              <a:buNone/>
            </a:pPr>
            <a:r>
              <a:rPr lang="sv-SE" altLang="en-US" sz="3000" i="1" dirty="0">
                <a:solidFill>
                  <a:srgbClr val="04356F"/>
                </a:solidFill>
              </a:rPr>
              <a:t>(Rt Hon Jeremy Hunt MP, 31 October 2018)</a:t>
            </a:r>
            <a:endParaRPr lang="en-GB" altLang="en-US" sz="3000" i="1" dirty="0" smtClean="0">
              <a:solidFill>
                <a:srgbClr val="04356F"/>
              </a:solidFill>
            </a:endParaRPr>
          </a:p>
        </p:txBody>
      </p:sp>
    </p:spTree>
    <p:extLst>
      <p:ext uri="{BB962C8B-B14F-4D97-AF65-F5344CB8AC3E}">
        <p14:creationId xmlns:p14="http://schemas.microsoft.com/office/powerpoint/2010/main" val="30555926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15886"/>
            <a:ext cx="10515600" cy="4261076"/>
          </a:xfrm>
        </p:spPr>
        <p:txBody>
          <a:bodyPr/>
          <a:lstStyle/>
          <a:p>
            <a:pPr marL="0" indent="0">
              <a:buNone/>
              <a:defRPr/>
            </a:pPr>
            <a:r>
              <a:rPr lang="en-GB" b="1" dirty="0" smtClean="0">
                <a:solidFill>
                  <a:srgbClr val="04356F"/>
                </a:solidFill>
              </a:rPr>
              <a:t>What </a:t>
            </a:r>
            <a:r>
              <a:rPr lang="en-GB" b="1" dirty="0">
                <a:solidFill>
                  <a:srgbClr val="04356F"/>
                </a:solidFill>
              </a:rPr>
              <a:t>Our Manifesto Said</a:t>
            </a:r>
          </a:p>
          <a:p>
            <a:pPr marL="0" indent="0">
              <a:buNone/>
              <a:defRPr/>
            </a:pPr>
            <a:r>
              <a:rPr lang="en-US" sz="3200" dirty="0" smtClean="0"/>
              <a:t>“The </a:t>
            </a:r>
            <a:r>
              <a:rPr lang="en-US" sz="3200" dirty="0"/>
              <a:t>United Kingdom is a global nation. Our history is a global history; our future must be global too. We believe Britain should play an active, leading role in the world. Not because it is our right or inheritance, but because our leadership in the world is the surest way to defend and advance the interests of the British people, and to extend around the world </a:t>
            </a:r>
            <a:r>
              <a:rPr lang="en-US" sz="3200" dirty="0" smtClean="0"/>
              <a:t/>
            </a:r>
            <a:br>
              <a:rPr lang="en-US" sz="3200" dirty="0" smtClean="0"/>
            </a:br>
            <a:r>
              <a:rPr lang="en-US" sz="3200" dirty="0" smtClean="0"/>
              <a:t>those </a:t>
            </a:r>
            <a:r>
              <a:rPr lang="en-US" sz="3200" dirty="0"/>
              <a:t>values that we believe to be right</a:t>
            </a:r>
            <a:r>
              <a:rPr lang="en-US" sz="3200" dirty="0" smtClean="0"/>
              <a:t>.” (p.37)</a:t>
            </a:r>
            <a:endParaRPr lang="en-US" sz="3200" dirty="0"/>
          </a:p>
        </p:txBody>
      </p:sp>
      <p:sp>
        <p:nvSpPr>
          <p:cNvPr id="4" name="Title 1"/>
          <p:cNvSpPr>
            <a:spLocks noGrp="1"/>
          </p:cNvSpPr>
          <p:nvPr>
            <p:ph type="title"/>
          </p:nvPr>
        </p:nvSpPr>
        <p:spPr>
          <a:xfrm>
            <a:off x="838200" y="365125"/>
            <a:ext cx="10515600" cy="1325563"/>
          </a:xfrm>
        </p:spPr>
        <p:txBody>
          <a:bodyPr/>
          <a:lstStyle/>
          <a:p>
            <a:pPr eaLnBrk="1" hangingPunct="1"/>
            <a:r>
              <a:rPr lang="en-US" dirty="0" smtClean="0"/>
              <a:t>Global Britain</a:t>
            </a:r>
            <a:endParaRPr lang="en-GB" altLang="en-US" dirty="0" smtClean="0"/>
          </a:p>
        </p:txBody>
      </p:sp>
    </p:spTree>
    <p:extLst>
      <p:ext uri="{BB962C8B-B14F-4D97-AF65-F5344CB8AC3E}">
        <p14:creationId xmlns:p14="http://schemas.microsoft.com/office/powerpoint/2010/main" val="18627801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GB" altLang="en-US" smtClean="0"/>
              <a:t>Questions for discussion</a:t>
            </a:r>
          </a:p>
        </p:txBody>
      </p:sp>
      <p:sp>
        <p:nvSpPr>
          <p:cNvPr id="3" name="Content Placeholder 2"/>
          <p:cNvSpPr>
            <a:spLocks noGrp="1"/>
          </p:cNvSpPr>
          <p:nvPr>
            <p:ph idx="1"/>
          </p:nvPr>
        </p:nvSpPr>
        <p:spPr>
          <a:xfrm>
            <a:off x="838200" y="1825624"/>
            <a:ext cx="10515600" cy="4792889"/>
          </a:xfrm>
        </p:spPr>
        <p:txBody>
          <a:bodyPr/>
          <a:lstStyle/>
          <a:p>
            <a:pPr marL="457200" lvl="0" indent="-457200">
              <a:buFont typeface="+mj-lt"/>
              <a:buAutoNum type="arabicPeriod"/>
            </a:pPr>
            <a:r>
              <a:rPr lang="en-GB" sz="2400" dirty="0"/>
              <a:t>What should a Conservative-led UK Government seek to achieve in the world?</a:t>
            </a:r>
          </a:p>
          <a:p>
            <a:pPr marL="457200" lvl="0" indent="-457200">
              <a:buFont typeface="+mj-lt"/>
              <a:buAutoNum type="arabicPeriod"/>
            </a:pPr>
            <a:r>
              <a:rPr lang="en-GB" sz="2400" dirty="0"/>
              <a:t>What is the UK’s unique selling point as a global player, and what should our commitments be to other countries? What should be the role of the Commonwealth?</a:t>
            </a:r>
          </a:p>
          <a:p>
            <a:pPr marL="457200" lvl="0" indent="-457200">
              <a:buFont typeface="+mj-lt"/>
              <a:buAutoNum type="arabicPeriod"/>
            </a:pPr>
            <a:r>
              <a:rPr lang="en-GB" sz="2400" dirty="0"/>
              <a:t>On what global issues can the UK have the biggest impact and exercise the most leverage?</a:t>
            </a:r>
          </a:p>
          <a:p>
            <a:pPr marL="457200" lvl="0" indent="-457200">
              <a:buFont typeface="+mj-lt"/>
              <a:buAutoNum type="arabicPeriod"/>
            </a:pPr>
            <a:r>
              <a:rPr lang="en-GB" sz="2400" dirty="0"/>
              <a:t>How should we best target our resources? How should we best prioritise our aid commitments</a:t>
            </a:r>
            <a:r>
              <a:rPr lang="en-GB" sz="2400" dirty="0" smtClean="0"/>
              <a:t>?</a:t>
            </a:r>
            <a:r>
              <a:rPr lang="en-GB" sz="2400" dirty="0"/>
              <a:t> How can we give today’s school and </a:t>
            </a:r>
            <a:r>
              <a:rPr lang="en-GB" sz="2400" dirty="0" smtClean="0"/>
              <a:t/>
            </a:r>
            <a:br>
              <a:rPr lang="en-GB" sz="2400" dirty="0" smtClean="0"/>
            </a:br>
            <a:r>
              <a:rPr lang="en-GB" sz="2400" dirty="0" smtClean="0"/>
              <a:t>college-leavers </a:t>
            </a:r>
            <a:r>
              <a:rPr lang="en-GB" sz="2400" dirty="0"/>
              <a:t>better exposure to the challenge and </a:t>
            </a:r>
            <a:r>
              <a:rPr lang="en-GB" sz="2400" dirty="0" smtClean="0"/>
              <a:t/>
            </a:r>
            <a:br>
              <a:rPr lang="en-GB" sz="2400" dirty="0" smtClean="0"/>
            </a:br>
            <a:r>
              <a:rPr lang="en-GB" sz="2400" dirty="0" smtClean="0"/>
              <a:t>opportunities </a:t>
            </a:r>
            <a:r>
              <a:rPr lang="en-GB" sz="2400" dirty="0"/>
              <a:t>of the rapidly-growing “BRICS” economies </a:t>
            </a:r>
            <a:r>
              <a:rPr lang="en-GB" sz="2400" dirty="0" smtClean="0"/>
              <a:t/>
            </a:r>
            <a:br>
              <a:rPr lang="en-GB" sz="2400" dirty="0" smtClean="0"/>
            </a:br>
            <a:r>
              <a:rPr lang="en-GB" sz="2400" dirty="0" smtClean="0"/>
              <a:t>(</a:t>
            </a:r>
            <a:r>
              <a:rPr lang="en-GB" sz="2400" dirty="0"/>
              <a:t>Brazil, Russia, India, China and South Africa</a:t>
            </a:r>
            <a:r>
              <a:rPr lang="en-GB" sz="2400" dirty="0" smtClean="0"/>
              <a:t>)?</a:t>
            </a:r>
            <a:endParaRPr lang="en-GB" sz="2400" dirty="0"/>
          </a:p>
        </p:txBody>
      </p:sp>
    </p:spTree>
    <p:extLst>
      <p:ext uri="{BB962C8B-B14F-4D97-AF65-F5344CB8AC3E}">
        <p14:creationId xmlns:p14="http://schemas.microsoft.com/office/powerpoint/2010/main" val="3926587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GB" altLang="en-US" smtClean="0"/>
              <a:t>Questions for discussion</a:t>
            </a:r>
          </a:p>
        </p:txBody>
      </p:sp>
      <p:sp>
        <p:nvSpPr>
          <p:cNvPr id="3" name="Content Placeholder 2"/>
          <p:cNvSpPr>
            <a:spLocks noGrp="1"/>
          </p:cNvSpPr>
          <p:nvPr>
            <p:ph idx="1"/>
          </p:nvPr>
        </p:nvSpPr>
        <p:spPr>
          <a:xfrm>
            <a:off x="838200" y="1825624"/>
            <a:ext cx="10515600" cy="4792889"/>
          </a:xfrm>
        </p:spPr>
        <p:txBody>
          <a:bodyPr/>
          <a:lstStyle/>
          <a:p>
            <a:pPr marL="457200" lvl="0" indent="-457200">
              <a:buFont typeface="+mj-lt"/>
              <a:buAutoNum type="arabicPeriod" startAt="5"/>
            </a:pPr>
            <a:r>
              <a:rPr lang="en-GB" sz="2400" dirty="0"/>
              <a:t>How can we give today’s school and college-leavers better exposure to the challenge and opportunities of the rapidly-growing “BRICS” economies (Brazil, Russia, India, China and South Africa)?</a:t>
            </a:r>
          </a:p>
          <a:p>
            <a:pPr marL="457200" lvl="0" indent="-457200">
              <a:buFont typeface="+mj-lt"/>
              <a:buAutoNum type="arabicPeriod" startAt="5"/>
            </a:pPr>
            <a:r>
              <a:rPr lang="en-GB" sz="2400" dirty="0"/>
              <a:t>How can we help more UK companies export outside the EU?</a:t>
            </a:r>
          </a:p>
          <a:p>
            <a:pPr marL="457200" lvl="0" indent="-457200">
              <a:buFont typeface="+mj-lt"/>
              <a:buAutoNum type="arabicPeriod" startAt="5"/>
            </a:pPr>
            <a:r>
              <a:rPr lang="en-GB" sz="2400" dirty="0"/>
              <a:t>How might we balance our future economic, strategic and humanitarian needs and responsibilities in the world – in the areas of defence &amp; security, soft power, diplomatic priorities, boosting trade, and international development?</a:t>
            </a:r>
          </a:p>
          <a:p>
            <a:pPr marL="457200" lvl="0" indent="-457200">
              <a:buFont typeface="+mj-lt"/>
              <a:buAutoNum type="arabicPeriod" startAt="5"/>
            </a:pPr>
            <a:r>
              <a:rPr lang="en-GB" sz="2400" dirty="0"/>
              <a:t>What metrics could we use to measure the success of Global Britain</a:t>
            </a:r>
            <a:r>
              <a:rPr lang="en-GB" sz="2400" dirty="0" smtClean="0"/>
              <a:t>?</a:t>
            </a:r>
          </a:p>
          <a:p>
            <a:pPr marL="457200" indent="-457200">
              <a:buFont typeface="+mj-lt"/>
              <a:buAutoNum type="arabicPeriod" startAt="5"/>
            </a:pPr>
            <a:r>
              <a:rPr lang="en-GB" sz="2400" dirty="0"/>
              <a:t>Is there any other question you think should have been asked or </a:t>
            </a:r>
            <a:r>
              <a:rPr lang="en-GB" sz="2400" dirty="0" smtClean="0"/>
              <a:t/>
            </a:r>
            <a:br>
              <a:rPr lang="en-GB" sz="2400" dirty="0" smtClean="0"/>
            </a:br>
            <a:r>
              <a:rPr lang="en-GB" sz="2400" dirty="0" smtClean="0"/>
              <a:t>observation </a:t>
            </a:r>
            <a:r>
              <a:rPr lang="en-GB" sz="2400" dirty="0"/>
              <a:t>you would like to make</a:t>
            </a:r>
            <a:r>
              <a:rPr lang="en-GB" sz="2400" dirty="0" smtClean="0"/>
              <a:t>?</a:t>
            </a:r>
            <a:endParaRPr lang="en-GB" sz="2400" dirty="0"/>
          </a:p>
        </p:txBody>
      </p:sp>
    </p:spTree>
    <p:extLst>
      <p:ext uri="{BB962C8B-B14F-4D97-AF65-F5344CB8AC3E}">
        <p14:creationId xmlns:p14="http://schemas.microsoft.com/office/powerpoint/2010/main" val="1730050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GB" altLang="en-US" smtClean="0"/>
              <a:t>Next steps</a:t>
            </a:r>
          </a:p>
        </p:txBody>
      </p:sp>
      <p:sp>
        <p:nvSpPr>
          <p:cNvPr id="3" name="Content Placeholder 2"/>
          <p:cNvSpPr>
            <a:spLocks noGrp="1"/>
          </p:cNvSpPr>
          <p:nvPr>
            <p:ph idx="1"/>
          </p:nvPr>
        </p:nvSpPr>
        <p:spPr/>
        <p:txBody>
          <a:bodyPr/>
          <a:lstStyle/>
          <a:p>
            <a:pPr eaLnBrk="1" hangingPunct="1"/>
            <a:r>
              <a:rPr lang="en-GB" altLang="en-US" dirty="0" smtClean="0"/>
              <a:t>Deadline for submission of responses: </a:t>
            </a:r>
            <a:br>
              <a:rPr lang="en-GB" altLang="en-US" dirty="0" smtClean="0"/>
            </a:br>
            <a:r>
              <a:rPr lang="en-GB" altLang="en-US" dirty="0" smtClean="0">
                <a:solidFill>
                  <a:srgbClr val="04356F"/>
                </a:solidFill>
              </a:rPr>
              <a:t>28 February </a:t>
            </a:r>
            <a:r>
              <a:rPr lang="en-GB" altLang="en-US" dirty="0" smtClean="0">
                <a:solidFill>
                  <a:srgbClr val="04356F"/>
                </a:solidFill>
              </a:rPr>
              <a:t>by email to</a:t>
            </a:r>
            <a:r>
              <a:rPr lang="en-GB" altLang="en-US" dirty="0" smtClean="0"/>
              <a:t> </a:t>
            </a:r>
            <a:r>
              <a:rPr lang="en-GB" altLang="en-US" dirty="0" smtClean="0">
                <a:solidFill>
                  <a:srgbClr val="BD1521"/>
                </a:solidFill>
              </a:rPr>
              <a:t>CPF.Papers@Conservatives.com</a:t>
            </a:r>
            <a:r>
              <a:rPr lang="en-GB" altLang="en-US" dirty="0">
                <a:solidFill>
                  <a:srgbClr val="04356F"/>
                </a:solidFill>
              </a:rPr>
              <a:t> </a:t>
            </a:r>
            <a:r>
              <a:rPr lang="en-GB" altLang="en-US" dirty="0" smtClean="0">
                <a:solidFill>
                  <a:srgbClr val="04356F"/>
                </a:solidFill>
              </a:rPr>
              <a:t/>
            </a:r>
            <a:br>
              <a:rPr lang="en-GB" altLang="en-US" dirty="0" smtClean="0">
                <a:solidFill>
                  <a:srgbClr val="04356F"/>
                </a:solidFill>
              </a:rPr>
            </a:br>
            <a:r>
              <a:rPr lang="en-GB" altLang="en-US" dirty="0" smtClean="0">
                <a:solidFill>
                  <a:srgbClr val="04356F"/>
                </a:solidFill>
              </a:rPr>
              <a:t>using the supplied response form</a:t>
            </a:r>
            <a:endParaRPr lang="en-GB" altLang="en-US" dirty="0" smtClean="0">
              <a:solidFill>
                <a:srgbClr val="BD1521"/>
              </a:solidFill>
            </a:endParaRPr>
          </a:p>
          <a:p>
            <a:pPr eaLnBrk="1" hangingPunct="1"/>
            <a:r>
              <a:rPr lang="en-GB" altLang="en-US" dirty="0" smtClean="0"/>
              <a:t>Next discussion paper: </a:t>
            </a:r>
            <a:br>
              <a:rPr lang="en-GB" altLang="en-US" dirty="0" smtClean="0"/>
            </a:br>
            <a:r>
              <a:rPr lang="en-GB" altLang="en-US" dirty="0">
                <a:solidFill>
                  <a:srgbClr val="04356F"/>
                </a:solidFill>
              </a:rPr>
              <a:t>Renewing our Democracy</a:t>
            </a:r>
            <a:r>
              <a:rPr lang="en-GB" altLang="en-US" dirty="0" smtClean="0">
                <a:solidFill>
                  <a:srgbClr val="04356F"/>
                </a:solidFill>
              </a:rPr>
              <a:t/>
            </a:r>
            <a:br>
              <a:rPr lang="en-GB" altLang="en-US" dirty="0" smtClean="0">
                <a:solidFill>
                  <a:srgbClr val="04356F"/>
                </a:solidFill>
              </a:rPr>
            </a:br>
            <a:r>
              <a:rPr lang="en-GB" altLang="en-US" dirty="0" smtClean="0">
                <a:solidFill>
                  <a:srgbClr val="04356F"/>
                </a:solidFill>
              </a:rPr>
              <a:t>18 February 2019</a:t>
            </a:r>
            <a:endParaRPr lang="en-GB" altLang="en-US" dirty="0" smtClean="0">
              <a:solidFill>
                <a:srgbClr val="04356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603</TotalTime>
  <Words>633</Words>
  <Application>Microsoft Office PowerPoint</Application>
  <PresentationFormat>Widescreen</PresentationFormat>
  <Paragraphs>31</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Times New Roman</vt:lpstr>
      <vt:lpstr>Office Theme</vt:lpstr>
      <vt:lpstr>Global Britain</vt:lpstr>
      <vt:lpstr>Global Britain</vt:lpstr>
      <vt:lpstr>Global Britain</vt:lpstr>
      <vt:lpstr>Global Britain</vt:lpstr>
      <vt:lpstr>Global Britain</vt:lpstr>
      <vt:lpstr>Global Britain</vt:lpstr>
      <vt:lpstr>Questions for discussion</vt:lpstr>
      <vt:lpstr>Questions for discussion</vt:lpstr>
      <vt:lpstr>Next steps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CPF Briefing 19-1 Global Britain</dc:title>
  <dc:creator>Hayward, John</dc:creator>
  <cp:lastModifiedBy>Hayward, John</cp:lastModifiedBy>
  <cp:revision>75</cp:revision>
  <dcterms:created xsi:type="dcterms:W3CDTF">2016-03-07T14:17:46Z</dcterms:created>
  <dcterms:modified xsi:type="dcterms:W3CDTF">2019-01-02T11:25:27Z</dcterms:modified>
</cp:coreProperties>
</file>