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4" r:id="rId3"/>
    <p:sldId id="257" r:id="rId4"/>
    <p:sldId id="323" r:id="rId5"/>
    <p:sldId id="313" r:id="rId6"/>
    <p:sldId id="322" r:id="rId7"/>
    <p:sldId id="321" r:id="rId8"/>
    <p:sldId id="320" r:id="rId9"/>
    <p:sldId id="314" r:id="rId10"/>
    <p:sldId id="304" r:id="rId11"/>
    <p:sldId id="264" r:id="rId1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56F"/>
    <a:srgbClr val="BD152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92" d="100"/>
          <a:sy n="92" d="100"/>
        </p:scale>
        <p:origin x="3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4322DBC-5D86-4976-ACEF-9DB8DE356DFD}" type="datetimeFigureOut">
              <a:rPr lang="en-GB"/>
              <a:pPr>
                <a:defRPr/>
              </a:pPr>
              <a:t>02/11/2018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603C86C-9B05-4B7E-B36A-E4FA6EC2BE5E}" type="slidenum">
              <a:rPr lang="en-GB"/>
              <a:pPr>
                <a:defRPr/>
              </a:pPr>
              <a:t>‹#›</a:t>
            </a:fld>
            <a:endParaRPr lang="en-GB"/>
          </a:p>
        </p:txBody>
      </p:sp>
    </p:spTree>
    <p:extLst>
      <p:ext uri="{BB962C8B-B14F-4D97-AF65-F5344CB8AC3E}">
        <p14:creationId xmlns:p14="http://schemas.microsoft.com/office/powerpoint/2010/main" val="4288162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864BBD5-A193-4D89-9E04-955B75526735}" type="datetimeFigureOut">
              <a:rPr lang="en-GB"/>
              <a:pPr>
                <a:defRPr/>
              </a:pPr>
              <a:t>02/11/2018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469F60B-69B8-4978-860F-371E2E4E30C3}" type="slidenum">
              <a:rPr lang="en-GB"/>
              <a:pPr>
                <a:defRPr/>
              </a:pPr>
              <a:t>‹#›</a:t>
            </a:fld>
            <a:endParaRPr lang="en-GB"/>
          </a:p>
        </p:txBody>
      </p:sp>
    </p:spTree>
    <p:extLst>
      <p:ext uri="{BB962C8B-B14F-4D97-AF65-F5344CB8AC3E}">
        <p14:creationId xmlns:p14="http://schemas.microsoft.com/office/powerpoint/2010/main" val="3452078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18D324B-CEE8-481C-9E1F-AF4836F2B475}" type="datetimeFigureOut">
              <a:rPr lang="en-GB"/>
              <a:pPr>
                <a:defRPr/>
              </a:pPr>
              <a:t>02/11/2018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138FC64-CDB7-4068-8ECF-71D0D11158F5}" type="slidenum">
              <a:rPr lang="en-GB"/>
              <a:pPr>
                <a:defRPr/>
              </a:pPr>
              <a:t>‹#›</a:t>
            </a:fld>
            <a:endParaRPr lang="en-GB"/>
          </a:p>
        </p:txBody>
      </p:sp>
    </p:spTree>
    <p:extLst>
      <p:ext uri="{BB962C8B-B14F-4D97-AF65-F5344CB8AC3E}">
        <p14:creationId xmlns:p14="http://schemas.microsoft.com/office/powerpoint/2010/main" val="372161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61EB03D-9B06-4B28-8039-B1AAE26F585A}" type="datetimeFigureOut">
              <a:rPr lang="en-GB"/>
              <a:pPr>
                <a:defRPr/>
              </a:pPr>
              <a:t>02/11/2018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4B8770F-2C10-44B0-9D03-45231957D083}" type="slidenum">
              <a:rPr lang="en-GB"/>
              <a:pPr>
                <a:defRPr/>
              </a:pPr>
              <a:t>‹#›</a:t>
            </a:fld>
            <a:endParaRPr lang="en-GB"/>
          </a:p>
        </p:txBody>
      </p:sp>
    </p:spTree>
    <p:extLst>
      <p:ext uri="{BB962C8B-B14F-4D97-AF65-F5344CB8AC3E}">
        <p14:creationId xmlns:p14="http://schemas.microsoft.com/office/powerpoint/2010/main" val="2722845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B5E7CB-C3B8-4177-9126-EDD340C3BECC}" type="datetimeFigureOut">
              <a:rPr lang="en-GB"/>
              <a:pPr>
                <a:defRPr/>
              </a:pPr>
              <a:t>02/11/2018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9324F3D-2BB0-4F38-AA6B-B3D6076575CF}" type="slidenum">
              <a:rPr lang="en-GB"/>
              <a:pPr>
                <a:defRPr/>
              </a:pPr>
              <a:t>‹#›</a:t>
            </a:fld>
            <a:endParaRPr lang="en-GB"/>
          </a:p>
        </p:txBody>
      </p:sp>
    </p:spTree>
    <p:extLst>
      <p:ext uri="{BB962C8B-B14F-4D97-AF65-F5344CB8AC3E}">
        <p14:creationId xmlns:p14="http://schemas.microsoft.com/office/powerpoint/2010/main" val="226051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1023AA3F-0F42-4EA2-BD96-070897CC1706}" type="datetimeFigureOut">
              <a:rPr lang="en-GB"/>
              <a:pPr>
                <a:defRPr/>
              </a:pPr>
              <a:t>02/11/2018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14BF6F6-ED1E-44AC-BDC5-51386B287BFA}" type="slidenum">
              <a:rPr lang="en-GB"/>
              <a:pPr>
                <a:defRPr/>
              </a:pPr>
              <a:t>‹#›</a:t>
            </a:fld>
            <a:endParaRPr lang="en-GB"/>
          </a:p>
        </p:txBody>
      </p:sp>
    </p:spTree>
    <p:extLst>
      <p:ext uri="{BB962C8B-B14F-4D97-AF65-F5344CB8AC3E}">
        <p14:creationId xmlns:p14="http://schemas.microsoft.com/office/powerpoint/2010/main" val="12985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66CABFA8-1216-437D-8878-B89BD9065605}" type="datetimeFigureOut">
              <a:rPr lang="en-GB"/>
              <a:pPr>
                <a:defRPr/>
              </a:pPr>
              <a:t>02/11/2018</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B9506D18-8700-4B12-BE15-AB2F1A4ECFBC}" type="slidenum">
              <a:rPr lang="en-GB"/>
              <a:pPr>
                <a:defRPr/>
              </a:pPr>
              <a:t>‹#›</a:t>
            </a:fld>
            <a:endParaRPr lang="en-GB"/>
          </a:p>
        </p:txBody>
      </p:sp>
    </p:spTree>
    <p:extLst>
      <p:ext uri="{BB962C8B-B14F-4D97-AF65-F5344CB8AC3E}">
        <p14:creationId xmlns:p14="http://schemas.microsoft.com/office/powerpoint/2010/main" val="172246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ACAB095A-4F26-4603-9A92-375726D38495}" type="datetimeFigureOut">
              <a:rPr lang="en-GB"/>
              <a:pPr>
                <a:defRPr/>
              </a:pPr>
              <a:t>02/11/2018</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5CEA31A-A0A8-474B-8D64-8517D8714245}" type="slidenum">
              <a:rPr lang="en-GB"/>
              <a:pPr>
                <a:defRPr/>
              </a:pPr>
              <a:t>‹#›</a:t>
            </a:fld>
            <a:endParaRPr lang="en-GB"/>
          </a:p>
        </p:txBody>
      </p:sp>
    </p:spTree>
    <p:extLst>
      <p:ext uri="{BB962C8B-B14F-4D97-AF65-F5344CB8AC3E}">
        <p14:creationId xmlns:p14="http://schemas.microsoft.com/office/powerpoint/2010/main" val="78127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3489CD2-CABB-42F8-9BBD-3780E688E05C}" type="datetimeFigureOut">
              <a:rPr lang="en-GB"/>
              <a:pPr>
                <a:defRPr/>
              </a:pPr>
              <a:t>02/11/2018</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608DF5DD-B359-4782-8D13-E3EC8984B4B6}" type="slidenum">
              <a:rPr lang="en-GB"/>
              <a:pPr>
                <a:defRPr/>
              </a:pPr>
              <a:t>‹#›</a:t>
            </a:fld>
            <a:endParaRPr lang="en-GB"/>
          </a:p>
        </p:txBody>
      </p:sp>
    </p:spTree>
    <p:extLst>
      <p:ext uri="{BB962C8B-B14F-4D97-AF65-F5344CB8AC3E}">
        <p14:creationId xmlns:p14="http://schemas.microsoft.com/office/powerpoint/2010/main" val="4167804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solidFill>
                  <a:srgbClr val="04356F"/>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CEFAE7-3A68-4A96-A4CC-E7EA022DFEA5}" type="datetimeFigureOut">
              <a:rPr lang="en-GB"/>
              <a:pPr>
                <a:defRPr/>
              </a:pPr>
              <a:t>02/11/2018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B4F71BC-EACC-4449-A505-520AB505822A}" type="slidenum">
              <a:rPr lang="en-GB"/>
              <a:pPr>
                <a:defRPr/>
              </a:pPr>
              <a:t>‹#›</a:t>
            </a:fld>
            <a:endParaRPr lang="en-GB"/>
          </a:p>
        </p:txBody>
      </p:sp>
    </p:spTree>
    <p:extLst>
      <p:ext uri="{BB962C8B-B14F-4D97-AF65-F5344CB8AC3E}">
        <p14:creationId xmlns:p14="http://schemas.microsoft.com/office/powerpoint/2010/main" val="139519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E24F702-0318-40E0-BA8F-AE6555E98E7B}" type="datetimeFigureOut">
              <a:rPr lang="en-GB"/>
              <a:pPr>
                <a:defRPr/>
              </a:pPr>
              <a:t>02/11/2018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E76C453-39F6-43BB-BD38-AC9B19BE66A2}" type="slidenum">
              <a:rPr lang="en-GB"/>
              <a:pPr>
                <a:defRPr/>
              </a:pPr>
              <a:t>‹#›</a:t>
            </a:fld>
            <a:endParaRPr lang="en-GB"/>
          </a:p>
        </p:txBody>
      </p:sp>
    </p:spTree>
    <p:extLst>
      <p:ext uri="{BB962C8B-B14F-4D97-AF65-F5344CB8AC3E}">
        <p14:creationId xmlns:p14="http://schemas.microsoft.com/office/powerpoint/2010/main" val="153020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0E9CC0F-80D8-4BA8-A613-1D71DD6D128C}" type="datetimeFigureOut">
              <a:rPr lang="en-GB"/>
              <a:pPr>
                <a:defRPr/>
              </a:pPr>
              <a:t>02/11/2018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24E35F76-6C13-4118-82D9-3C1537BE6982}" type="slidenum">
              <a:rPr lang="en-GB"/>
              <a:pPr>
                <a:defRPr/>
              </a:pPr>
              <a:t>‹#›</a:t>
            </a:fld>
            <a:endParaRPr lang="en-GB"/>
          </a:p>
        </p:txBody>
      </p:sp>
      <p:pic>
        <p:nvPicPr>
          <p:cNvPr id="1031" name="Picture 6"/>
          <p:cNvPicPr>
            <a:picLocks noChangeAspect="1"/>
          </p:cNvPicPr>
          <p:nvPr userDrawn="1"/>
        </p:nvPicPr>
        <p:blipFill>
          <a:blip r:embed="rId13" cstate="screen">
            <a:extLst>
              <a:ext uri="{28A0092B-C50C-407E-A947-70E740481C1C}">
                <a14:useLocalDpi xmlns:a14="http://schemas.microsoft.com/office/drawing/2010/main" val="0"/>
              </a:ext>
            </a:extLst>
          </a:blip>
          <a:srcRect/>
          <a:stretch>
            <a:fillRect/>
          </a:stretch>
        </p:blipFill>
        <p:spPr bwMode="auto">
          <a:xfrm>
            <a:off x="9647238" y="4381500"/>
            <a:ext cx="23399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8fB5D9Rdbco"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val="0"/>
              </a:ext>
            </a:extLst>
          </a:blip>
          <a:srcRect r="-335"/>
          <a:stretch/>
        </p:blipFill>
        <p:spPr>
          <a:xfrm>
            <a:off x="0" y="0"/>
            <a:ext cx="12232800" cy="6867231"/>
          </a:xfrm>
          <a:prstGeom prst="rect">
            <a:avLst/>
          </a:prstGeom>
        </p:spPr>
      </p:pic>
      <p:sp>
        <p:nvSpPr>
          <p:cNvPr id="2050" name="Title 1"/>
          <p:cNvSpPr>
            <a:spLocks noGrp="1"/>
          </p:cNvSpPr>
          <p:nvPr>
            <p:ph type="ctrTitle"/>
          </p:nvPr>
        </p:nvSpPr>
        <p:spPr>
          <a:xfrm>
            <a:off x="-778759" y="4089094"/>
            <a:ext cx="9612085" cy="1089561"/>
          </a:xfrm>
        </p:spPr>
        <p:txBody>
          <a:bodyPr/>
          <a:lstStyle/>
          <a:p>
            <a:pPr eaLnBrk="1" hangingPunct="1"/>
            <a:r>
              <a:rPr lang="en-US" b="1" dirty="0">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t>Disability &amp; Inclusion</a:t>
            </a:r>
            <a:endParaRPr lang="en-GB" altLang="en-US" b="1" dirty="0" smtClean="0">
              <a:solidFill>
                <a:schemeClr val="bg1"/>
              </a:solidFill>
              <a:latin typeface="+mn-lt"/>
            </a:endParaRPr>
          </a:p>
        </p:txBody>
      </p:sp>
      <p:sp>
        <p:nvSpPr>
          <p:cNvPr id="2051" name="Subtitle 2"/>
          <p:cNvSpPr>
            <a:spLocks noGrp="1"/>
          </p:cNvSpPr>
          <p:nvPr>
            <p:ph type="subTitle" idx="1"/>
          </p:nvPr>
        </p:nvSpPr>
        <p:spPr>
          <a:xfrm>
            <a:off x="4752171" y="5178655"/>
            <a:ext cx="2438401" cy="473573"/>
          </a:xfrm>
        </p:spPr>
        <p:txBody>
          <a:bodyPr/>
          <a:lstStyle/>
          <a:p>
            <a:pPr eaLnBrk="1" hangingPunct="1"/>
            <a:r>
              <a:rPr lang="en-US" b="1" dirty="0" smtClean="0">
                <a:ln w="25400" cap="rnd" cmpd="sng" algn="ctr">
                  <a:solidFill>
                    <a:srgbClr val="1F497D"/>
                  </a:solidFill>
                  <a:prstDash val="solid"/>
                  <a:bevel/>
                </a:ln>
                <a:solidFill>
                  <a:srgbClr val="FFFFFF"/>
                </a:solidFill>
                <a:ea typeface="Times New Roman" panose="02020603050405020304" pitchFamily="18" charset="0"/>
                <a:cs typeface="Times New Roman" panose="02020603050405020304" pitchFamily="18" charset="0"/>
              </a:rPr>
              <a:t>November </a:t>
            </a:r>
            <a:r>
              <a:rPr lang="en-US" b="1" dirty="0">
                <a:ln w="25400" cap="rnd" cmpd="sng" algn="ctr">
                  <a:solidFill>
                    <a:srgbClr val="1F497D"/>
                  </a:solidFill>
                  <a:prstDash val="solid"/>
                  <a:bevel/>
                </a:ln>
                <a:solidFill>
                  <a:srgbClr val="FFFFFF"/>
                </a:solidFill>
                <a:ea typeface="Times New Roman" panose="02020603050405020304" pitchFamily="18" charset="0"/>
                <a:cs typeface="Times New Roman" panose="02020603050405020304" pitchFamily="18" charset="0"/>
              </a:rPr>
              <a:t>2018</a:t>
            </a:r>
            <a:endParaRPr lang="en-GB" altLang="en-US" b="1" dirty="0" smtClean="0">
              <a:solidFill>
                <a:schemeClr val="bg1"/>
              </a:solidFill>
            </a:endParaRPr>
          </a:p>
        </p:txBody>
      </p:sp>
      <p:pic>
        <p:nvPicPr>
          <p:cNvPr id="6" name="Picture 6"/>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0209162" y="4901116"/>
            <a:ext cx="1843995" cy="18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514350" lvl="0" indent="-514350">
              <a:buFont typeface="+mj-lt"/>
              <a:buAutoNum type="arabicPeriod" startAt="4"/>
            </a:pPr>
            <a:r>
              <a:rPr lang="en-GB" sz="2600" u="sng" dirty="0"/>
              <a:t>Employment</a:t>
            </a:r>
            <a:r>
              <a:rPr lang="en-GB" sz="2600" dirty="0"/>
              <a:t>: How might we work more effectively with employers and people with health conditions so as to help as many as possible to get into and stay in employment?</a:t>
            </a:r>
          </a:p>
          <a:p>
            <a:pPr marL="457200" lvl="0" indent="-457200">
              <a:buFont typeface="+mj-lt"/>
              <a:buAutoNum type="arabicPeriod" startAt="4"/>
            </a:pPr>
            <a:r>
              <a:rPr lang="en-GB" sz="2600" u="sng" dirty="0"/>
              <a:t>Participation in Society</a:t>
            </a:r>
            <a:r>
              <a:rPr lang="en-GB" sz="2600" dirty="0"/>
              <a:t>: How might we better support candidates with disabilities to stand for public office, so that those elected better reflect the diversity of society?</a:t>
            </a:r>
          </a:p>
          <a:p>
            <a:pPr marL="457200" lvl="0" indent="-457200">
              <a:buFont typeface="+mj-lt"/>
              <a:buAutoNum type="arabicPeriod" startAt="4"/>
            </a:pPr>
            <a:r>
              <a:rPr lang="en-GB" sz="2600" u="sng" dirty="0"/>
              <a:t>Culture Change</a:t>
            </a:r>
            <a:r>
              <a:rPr lang="en-GB" sz="2600" dirty="0"/>
              <a:t>: How might we all deliver positive further change for people with disabilities, so that society does not miss out on </a:t>
            </a:r>
            <a:r>
              <a:rPr lang="en-GB" sz="2600" dirty="0" smtClean="0"/>
              <a:t/>
            </a:r>
            <a:br>
              <a:rPr lang="en-GB" sz="2600" dirty="0" smtClean="0"/>
            </a:br>
            <a:r>
              <a:rPr lang="en-GB" sz="2600" dirty="0" smtClean="0"/>
              <a:t>the </a:t>
            </a:r>
            <a:r>
              <a:rPr lang="en-GB" sz="2600" dirty="0"/>
              <a:t>contribution of any person?</a:t>
            </a:r>
          </a:p>
          <a:p>
            <a:pPr marL="457200" lvl="0" indent="-457200">
              <a:buFont typeface="+mj-lt"/>
              <a:buAutoNum type="arabicPeriod" startAt="4"/>
            </a:pPr>
            <a:r>
              <a:rPr lang="en-GB" sz="2600" dirty="0"/>
              <a:t>Is there any other question you think should have been asked </a:t>
            </a:r>
            <a:r>
              <a:rPr lang="en-GB" sz="2600" dirty="0" smtClean="0"/>
              <a:t/>
            </a:r>
            <a:br>
              <a:rPr lang="en-GB" sz="2600" dirty="0" smtClean="0"/>
            </a:br>
            <a:r>
              <a:rPr lang="en-GB" sz="2600" dirty="0" smtClean="0"/>
              <a:t>or </a:t>
            </a:r>
            <a:r>
              <a:rPr lang="en-GB" sz="2600" dirty="0"/>
              <a:t>observation you would like to make?</a:t>
            </a:r>
          </a:p>
        </p:txBody>
      </p:sp>
    </p:spTree>
    <p:extLst>
      <p:ext uri="{BB962C8B-B14F-4D97-AF65-F5344CB8AC3E}">
        <p14:creationId xmlns:p14="http://schemas.microsoft.com/office/powerpoint/2010/main" val="173005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ltLang="en-US" smtClean="0"/>
              <a:t>Next steps</a:t>
            </a:r>
          </a:p>
        </p:txBody>
      </p:sp>
      <p:sp>
        <p:nvSpPr>
          <p:cNvPr id="3" name="Content Placeholder 2"/>
          <p:cNvSpPr>
            <a:spLocks noGrp="1"/>
          </p:cNvSpPr>
          <p:nvPr>
            <p:ph idx="1"/>
          </p:nvPr>
        </p:nvSpPr>
        <p:spPr/>
        <p:txBody>
          <a:bodyPr/>
          <a:lstStyle/>
          <a:p>
            <a:pPr eaLnBrk="1" hangingPunct="1"/>
            <a:r>
              <a:rPr lang="en-GB" altLang="en-US" dirty="0" smtClean="0"/>
              <a:t>Deadline for submission of responses: </a:t>
            </a:r>
            <a:br>
              <a:rPr lang="en-GB" altLang="en-US" dirty="0" smtClean="0"/>
            </a:br>
            <a:r>
              <a:rPr lang="en-GB" altLang="en-US" dirty="0" smtClean="0">
                <a:solidFill>
                  <a:srgbClr val="04356F"/>
                </a:solidFill>
              </a:rPr>
              <a:t>1 January by email to</a:t>
            </a:r>
            <a:r>
              <a:rPr lang="en-GB" altLang="en-US" dirty="0" smtClean="0"/>
              <a:t> </a:t>
            </a:r>
            <a:r>
              <a:rPr lang="en-GB" altLang="en-US" dirty="0" smtClean="0">
                <a:solidFill>
                  <a:srgbClr val="BD1521"/>
                </a:solidFill>
              </a:rPr>
              <a:t>CPF.Papers@Conservatives.com</a:t>
            </a:r>
            <a:r>
              <a:rPr lang="en-GB" altLang="en-US" dirty="0">
                <a:solidFill>
                  <a:srgbClr val="04356F"/>
                </a:solidFill>
              </a:rPr>
              <a:t> </a:t>
            </a:r>
            <a:r>
              <a:rPr lang="en-GB" altLang="en-US" dirty="0" smtClean="0">
                <a:solidFill>
                  <a:srgbClr val="04356F"/>
                </a:solidFill>
              </a:rPr>
              <a:t/>
            </a:r>
            <a:br>
              <a:rPr lang="en-GB" altLang="en-US" dirty="0" smtClean="0">
                <a:solidFill>
                  <a:srgbClr val="04356F"/>
                </a:solidFill>
              </a:rPr>
            </a:br>
            <a:r>
              <a:rPr lang="en-GB" altLang="en-US" dirty="0" smtClean="0">
                <a:solidFill>
                  <a:srgbClr val="04356F"/>
                </a:solidFill>
              </a:rPr>
              <a:t>using the supplied response form</a:t>
            </a:r>
            <a:endParaRPr lang="en-GB" altLang="en-US" dirty="0" smtClean="0">
              <a:solidFill>
                <a:srgbClr val="BD1521"/>
              </a:solidFill>
            </a:endParaRPr>
          </a:p>
          <a:p>
            <a:pPr eaLnBrk="1" hangingPunct="1"/>
            <a:r>
              <a:rPr lang="en-GB" altLang="en-US" dirty="0" smtClean="0"/>
              <a:t>Next discussion topic: </a:t>
            </a:r>
            <a:br>
              <a:rPr lang="en-GB" altLang="en-US" dirty="0" smtClean="0"/>
            </a:br>
            <a:r>
              <a:rPr lang="en-GB" altLang="en-US" dirty="0" smtClean="0">
                <a:solidFill>
                  <a:srgbClr val="04356F"/>
                </a:solidFill>
              </a:rPr>
              <a:t>Global Britain</a:t>
            </a:r>
            <a:br>
              <a:rPr lang="en-GB" altLang="en-US" dirty="0" smtClean="0">
                <a:solidFill>
                  <a:srgbClr val="04356F"/>
                </a:solidFill>
              </a:rPr>
            </a:br>
            <a:r>
              <a:rPr lang="en-GB" altLang="en-US" dirty="0" smtClean="0">
                <a:solidFill>
                  <a:srgbClr val="04356F"/>
                </a:solidFill>
              </a:rPr>
              <a:t>(part of the PM’s Policy Commission)</a:t>
            </a:r>
            <a:br>
              <a:rPr lang="en-GB" altLang="en-US" dirty="0" smtClean="0">
                <a:solidFill>
                  <a:srgbClr val="04356F"/>
                </a:solidFill>
              </a:rPr>
            </a:br>
            <a:r>
              <a:rPr lang="en-GB" altLang="en-US" dirty="0" smtClean="0">
                <a:solidFill>
                  <a:srgbClr val="04356F"/>
                </a:solidFill>
              </a:rPr>
              <a:t>2 January 2019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8fB5D9Rdbco"/>
          <p:cNvPicPr>
            <a:picLocks noRot="1" noChangeAspect="1"/>
          </p:cNvPicPr>
          <p:nvPr>
            <a:videoFile r:link="rId1"/>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60908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dirty="0"/>
              <a:t>Disability &amp; Inclusion</a:t>
            </a:r>
            <a:endParaRPr lang="en-GB" altLang="en-US" dirty="0" smtClean="0"/>
          </a:p>
        </p:txBody>
      </p:sp>
      <p:sp>
        <p:nvSpPr>
          <p:cNvPr id="4099" name="Content Placeholder 2"/>
          <p:cNvSpPr>
            <a:spLocks noGrp="1"/>
          </p:cNvSpPr>
          <p:nvPr>
            <p:ph idx="1"/>
          </p:nvPr>
        </p:nvSpPr>
        <p:spPr>
          <a:xfrm>
            <a:off x="838200" y="1690688"/>
            <a:ext cx="10904538" cy="4448855"/>
          </a:xfrm>
        </p:spPr>
        <p:txBody>
          <a:bodyPr/>
          <a:lstStyle/>
          <a:p>
            <a:pPr marL="0" indent="0" eaLnBrk="1" hangingPunct="1">
              <a:buNone/>
            </a:pPr>
            <a:r>
              <a:rPr lang="en-GB" sz="3400" i="1" dirty="0"/>
              <a:t>“The UK has achieved a great deal and has been at the forefront of developments in equality and disability rights. But we are clear that more needs to be done. We will continuously develop and deliver real and practical improvements to ensure disabled people have the same opportunities for inclusion as people who are not disabled.”</a:t>
            </a:r>
            <a:endParaRPr lang="en-US" sz="3400" i="1" dirty="0"/>
          </a:p>
          <a:p>
            <a:pPr marL="0" indent="0" eaLnBrk="1" hangingPunct="1">
              <a:buNone/>
            </a:pPr>
            <a:r>
              <a:rPr lang="en-GB" altLang="en-US" sz="3400" i="1" dirty="0">
                <a:solidFill>
                  <a:srgbClr val="04356F"/>
                </a:solidFill>
              </a:rPr>
              <a:t>(Sarah Newton MP, Minister for Disabled People, </a:t>
            </a:r>
            <a:r>
              <a:rPr lang="en-GB" altLang="en-US" sz="3400" i="1" dirty="0" smtClean="0">
                <a:solidFill>
                  <a:srgbClr val="04356F"/>
                </a:solidFill>
              </a:rPr>
              <a:t/>
            </a:r>
            <a:br>
              <a:rPr lang="en-GB" altLang="en-US" sz="3400" i="1" dirty="0" smtClean="0">
                <a:solidFill>
                  <a:srgbClr val="04356F"/>
                </a:solidFill>
              </a:rPr>
            </a:br>
            <a:r>
              <a:rPr lang="en-GB" altLang="en-US" sz="3400" i="1" dirty="0" smtClean="0">
                <a:solidFill>
                  <a:srgbClr val="04356F"/>
                </a:solidFill>
              </a:rPr>
              <a:t>Health </a:t>
            </a:r>
            <a:r>
              <a:rPr lang="en-GB" altLang="en-US" sz="3400" i="1" dirty="0">
                <a:solidFill>
                  <a:srgbClr val="04356F"/>
                </a:solidFill>
              </a:rPr>
              <a:t>and Work, 3 October 2018)</a:t>
            </a:r>
            <a:endParaRPr lang="en-GB" altLang="en-US" sz="3400" i="1" dirty="0" smtClean="0">
              <a:solidFill>
                <a:srgbClr val="04356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quot;disability confident&quot;"/>
          <p:cNvPicPr/>
          <p:nvPr/>
        </p:nvPicPr>
        <p:blipFill rotWithShape="1">
          <a:blip r:embed="rId2" cstate="print">
            <a:extLst>
              <a:ext uri="{28A0092B-C50C-407E-A947-70E740481C1C}">
                <a14:useLocalDpi xmlns:a14="http://schemas.microsoft.com/office/drawing/2010/main" val="0"/>
              </a:ext>
            </a:extLst>
          </a:blip>
          <a:srcRect/>
          <a:stretch/>
        </p:blipFill>
        <p:spPr bwMode="auto">
          <a:xfrm>
            <a:off x="1510664" y="1345565"/>
            <a:ext cx="8312725" cy="36576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70795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15886"/>
            <a:ext cx="10515600" cy="4261076"/>
          </a:xfrm>
        </p:spPr>
        <p:txBody>
          <a:bodyPr/>
          <a:lstStyle/>
          <a:p>
            <a:pPr marL="0" indent="0">
              <a:buNone/>
              <a:defRPr/>
            </a:pPr>
            <a:r>
              <a:rPr lang="en-GB" sz="3600" b="1" dirty="0">
                <a:solidFill>
                  <a:srgbClr val="04356F"/>
                </a:solidFill>
              </a:rPr>
              <a:t>One Nation (or “One Society”) Conservatism</a:t>
            </a:r>
          </a:p>
          <a:p>
            <a:pPr marL="0" indent="0">
              <a:buNone/>
              <a:defRPr/>
            </a:pPr>
            <a:r>
              <a:rPr lang="en-GB" sz="3600" dirty="0" smtClean="0"/>
              <a:t>“</a:t>
            </a:r>
            <a:r>
              <a:rPr lang="en-GB" sz="3600" dirty="0"/>
              <a:t>An </a:t>
            </a:r>
            <a:r>
              <a:rPr lang="en-GB" sz="3600" u="sng" dirty="0"/>
              <a:t>inclusive</a:t>
            </a:r>
            <a:r>
              <a:rPr lang="en-GB" sz="3600" dirty="0"/>
              <a:t>, classless conservatism that embraces the needs, contributions and shared obligations of </a:t>
            </a:r>
            <a:r>
              <a:rPr lang="en-GB" sz="3600" u="sng" dirty="0"/>
              <a:t>all communities</a:t>
            </a:r>
            <a:r>
              <a:rPr lang="en-GB" sz="3600" dirty="0"/>
              <a:t> in every region of the UK, promoting </a:t>
            </a:r>
            <a:r>
              <a:rPr lang="en-GB" sz="3600" u="sng" dirty="0"/>
              <a:t>social integration</a:t>
            </a:r>
            <a:r>
              <a:rPr lang="en-GB" sz="3600" dirty="0"/>
              <a:t>, inter-generational solidarity and </a:t>
            </a:r>
            <a:r>
              <a:rPr lang="en-GB" sz="3600" dirty="0" smtClean="0"/>
              <a:t/>
            </a:r>
            <a:br>
              <a:rPr lang="en-GB" sz="3600" dirty="0" smtClean="0"/>
            </a:br>
            <a:r>
              <a:rPr lang="en-GB" sz="3600" dirty="0" smtClean="0"/>
              <a:t>an </a:t>
            </a:r>
            <a:r>
              <a:rPr lang="en-GB" sz="3600" dirty="0"/>
              <a:t>economy that fairly </a:t>
            </a:r>
            <a:r>
              <a:rPr lang="en-GB" sz="3600" u="sng" dirty="0"/>
              <a:t>enables all to thrive</a:t>
            </a:r>
            <a:r>
              <a:rPr lang="en-GB" sz="3600" dirty="0"/>
              <a:t>, </a:t>
            </a:r>
            <a:r>
              <a:rPr lang="en-GB" sz="3600" dirty="0" smtClean="0"/>
              <a:t/>
            </a:r>
            <a:br>
              <a:rPr lang="en-GB" sz="3600" dirty="0" smtClean="0"/>
            </a:br>
            <a:r>
              <a:rPr lang="en-GB" sz="3600" dirty="0" smtClean="0"/>
              <a:t>rewarding </a:t>
            </a:r>
            <a:r>
              <a:rPr lang="en-GB" sz="3600" dirty="0"/>
              <a:t>hard work and responsibility.”</a:t>
            </a:r>
          </a:p>
        </p:txBody>
      </p:sp>
      <p:sp>
        <p:nvSpPr>
          <p:cNvPr id="4" name="Title 1"/>
          <p:cNvSpPr>
            <a:spLocks noGrp="1"/>
          </p:cNvSpPr>
          <p:nvPr>
            <p:ph type="title"/>
          </p:nvPr>
        </p:nvSpPr>
        <p:spPr>
          <a:xfrm>
            <a:off x="838200" y="365125"/>
            <a:ext cx="10515600" cy="1325563"/>
          </a:xfrm>
        </p:spPr>
        <p:txBody>
          <a:bodyPr/>
          <a:lstStyle/>
          <a:p>
            <a:pPr eaLnBrk="1" hangingPunct="1"/>
            <a:r>
              <a:rPr lang="en-US" dirty="0"/>
              <a:t>Disability &amp; Inclusion</a:t>
            </a:r>
            <a:endParaRPr lang="en-GB" altLang="en-US" dirty="0" smtClean="0"/>
          </a:p>
        </p:txBody>
      </p:sp>
    </p:spTree>
    <p:extLst>
      <p:ext uri="{BB962C8B-B14F-4D97-AF65-F5344CB8AC3E}">
        <p14:creationId xmlns:p14="http://schemas.microsoft.com/office/powerpoint/2010/main" val="186278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661" y="0"/>
            <a:ext cx="9182100" cy="6858000"/>
          </a:xfrm>
          <a:prstGeom prst="rect">
            <a:avLst/>
          </a:prstGeom>
        </p:spPr>
      </p:pic>
    </p:spTree>
    <p:extLst>
      <p:ext uri="{BB962C8B-B14F-4D97-AF65-F5344CB8AC3E}">
        <p14:creationId xmlns:p14="http://schemas.microsoft.com/office/powerpoint/2010/main" val="19135282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24000"/>
            <a:ext cx="10515600" cy="4652962"/>
          </a:xfrm>
        </p:spPr>
        <p:txBody>
          <a:bodyPr/>
          <a:lstStyle/>
          <a:p>
            <a:pPr marL="0" indent="0">
              <a:buNone/>
              <a:defRPr/>
            </a:pPr>
            <a:r>
              <a:rPr lang="en-GB" sz="3600" b="1" dirty="0" smtClean="0">
                <a:solidFill>
                  <a:srgbClr val="04356F"/>
                </a:solidFill>
              </a:rPr>
              <a:t>What </a:t>
            </a:r>
            <a:r>
              <a:rPr lang="en-GB" sz="3600" b="1" dirty="0">
                <a:solidFill>
                  <a:srgbClr val="04356F"/>
                </a:solidFill>
              </a:rPr>
              <a:t>Our Manifesto Said</a:t>
            </a:r>
          </a:p>
          <a:p>
            <a:pPr marL="0" indent="0">
              <a:buNone/>
              <a:defRPr/>
            </a:pPr>
            <a:r>
              <a:rPr lang="en-GB" sz="3600" dirty="0" smtClean="0"/>
              <a:t>“We </a:t>
            </a:r>
            <a:r>
              <a:rPr lang="en-GB" sz="3600" dirty="0"/>
              <a:t>will build on the proud Conservative record in supporting those with disabilities, including the landmark Disability Discrimination Act of 1995. We want to see attitudes to disability shift as they have for race, gender and sexuality in recent years: it </a:t>
            </a:r>
            <a:r>
              <a:rPr lang="en-GB" sz="3600" dirty="0" smtClean="0"/>
              <a:t>should </a:t>
            </a:r>
            <a:br>
              <a:rPr lang="en-GB" sz="3600" dirty="0" smtClean="0"/>
            </a:br>
            <a:r>
              <a:rPr lang="en-GB" sz="3600" dirty="0" smtClean="0"/>
              <a:t>be </a:t>
            </a:r>
            <a:r>
              <a:rPr lang="en-GB" sz="3600" dirty="0"/>
              <a:t>completely unacceptable for </a:t>
            </a:r>
            <a:r>
              <a:rPr lang="en-GB" sz="3600" dirty="0" smtClean="0"/>
              <a:t>people </a:t>
            </a:r>
            <a:r>
              <a:rPr lang="en-GB" sz="3600" dirty="0"/>
              <a:t>with </a:t>
            </a:r>
            <a:r>
              <a:rPr lang="en-GB" sz="3600" dirty="0" smtClean="0"/>
              <a:t/>
            </a:r>
            <a:br>
              <a:rPr lang="en-GB" sz="3600" dirty="0" smtClean="0"/>
            </a:br>
            <a:r>
              <a:rPr lang="en-GB" sz="3600" dirty="0" smtClean="0"/>
              <a:t>disabilities </a:t>
            </a:r>
            <a:r>
              <a:rPr lang="en-GB" sz="3600" dirty="0"/>
              <a:t>to be treated </a:t>
            </a:r>
            <a:r>
              <a:rPr lang="en-GB" sz="3600" dirty="0" smtClean="0"/>
              <a:t>negatively.” (p.57)</a:t>
            </a:r>
            <a:endParaRPr lang="en-GB" sz="3600" dirty="0"/>
          </a:p>
        </p:txBody>
      </p:sp>
      <p:sp>
        <p:nvSpPr>
          <p:cNvPr id="4" name="Title 1"/>
          <p:cNvSpPr>
            <a:spLocks noGrp="1"/>
          </p:cNvSpPr>
          <p:nvPr>
            <p:ph type="title"/>
          </p:nvPr>
        </p:nvSpPr>
        <p:spPr>
          <a:xfrm>
            <a:off x="838200" y="365125"/>
            <a:ext cx="10515600" cy="1325563"/>
          </a:xfrm>
        </p:spPr>
        <p:txBody>
          <a:bodyPr/>
          <a:lstStyle/>
          <a:p>
            <a:pPr eaLnBrk="1" hangingPunct="1"/>
            <a:r>
              <a:rPr lang="en-US" dirty="0"/>
              <a:t>Disability &amp; Inclusion</a:t>
            </a:r>
            <a:endParaRPr lang="en-GB" altLang="en-US" dirty="0" smtClean="0"/>
          </a:p>
        </p:txBody>
      </p:sp>
    </p:spTree>
    <p:extLst>
      <p:ext uri="{BB962C8B-B14F-4D97-AF65-F5344CB8AC3E}">
        <p14:creationId xmlns:p14="http://schemas.microsoft.com/office/powerpoint/2010/main" val="41968417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0" y="0"/>
            <a:ext cx="12204000" cy="6863643"/>
          </a:xfrm>
          <a:prstGeom prst="rect">
            <a:avLst/>
          </a:prstGeom>
        </p:spPr>
      </p:pic>
      <p:sp>
        <p:nvSpPr>
          <p:cNvPr id="5" name="Content Placeholder 2"/>
          <p:cNvSpPr>
            <a:spLocks noGrp="1"/>
          </p:cNvSpPr>
          <p:nvPr>
            <p:ph idx="1"/>
          </p:nvPr>
        </p:nvSpPr>
        <p:spPr>
          <a:xfrm>
            <a:off x="338665" y="169335"/>
            <a:ext cx="5475111" cy="2720622"/>
          </a:xfrm>
        </p:spPr>
        <p:txBody>
          <a:bodyPr/>
          <a:lstStyle/>
          <a:p>
            <a:pPr marL="0" indent="0">
              <a:buNone/>
              <a:defRPr/>
            </a:pPr>
            <a:r>
              <a:rPr lang="en-GB" sz="3600" dirty="0" smtClean="0"/>
              <a:t>“We </a:t>
            </a:r>
            <a:r>
              <a:rPr lang="en-GB" sz="3600" dirty="0"/>
              <a:t>believe </a:t>
            </a:r>
            <a:r>
              <a:rPr lang="en-GB" sz="3600" dirty="0" smtClean="0"/>
              <a:t>that </a:t>
            </a:r>
            <a:r>
              <a:rPr lang="en-GB" sz="3600" dirty="0"/>
              <a:t>where you live, shop, go out, travel or park </a:t>
            </a:r>
            <a:r>
              <a:rPr lang="en-GB" sz="3600" dirty="0" smtClean="0"/>
              <a:t>your car </a:t>
            </a:r>
            <a:r>
              <a:rPr lang="en-GB" sz="3600" dirty="0"/>
              <a:t>should not be determined by your disability</a:t>
            </a:r>
            <a:r>
              <a:rPr lang="en-GB" sz="3600" dirty="0" smtClean="0"/>
              <a:t>.” (p.58)</a:t>
            </a:r>
            <a:endParaRPr lang="en-GB" sz="3600" dirty="0"/>
          </a:p>
        </p:txBody>
      </p:sp>
    </p:spTree>
    <p:extLst>
      <p:ext uri="{BB962C8B-B14F-4D97-AF65-F5344CB8AC3E}">
        <p14:creationId xmlns:p14="http://schemas.microsoft.com/office/powerpoint/2010/main" val="39926187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457200" lvl="0" indent="-457200">
              <a:buFont typeface="+mj-lt"/>
              <a:buAutoNum type="arabicPeriod"/>
            </a:pPr>
            <a:r>
              <a:rPr lang="en-GB" sz="2600" u="sng" dirty="0"/>
              <a:t>Housing</a:t>
            </a:r>
            <a:r>
              <a:rPr lang="en-GB" sz="2600" dirty="0"/>
              <a:t>: How might we better build homes and buildings that everyone can access and use, so as to build a society in which all can participate fully?</a:t>
            </a:r>
          </a:p>
          <a:p>
            <a:pPr marL="457200" lvl="0" indent="-457200">
              <a:buFont typeface="+mj-lt"/>
              <a:buAutoNum type="arabicPeriod"/>
            </a:pPr>
            <a:r>
              <a:rPr lang="en-GB" sz="2600" u="sng" dirty="0"/>
              <a:t>Transport</a:t>
            </a:r>
            <a:r>
              <a:rPr lang="en-GB" sz="2600" dirty="0"/>
              <a:t>: How might we better adapt our transport systems so as to offer people with disabilities the same access to transport as everyone else?</a:t>
            </a:r>
          </a:p>
          <a:p>
            <a:pPr marL="457200" lvl="0" indent="-457200">
              <a:buFont typeface="+mj-lt"/>
              <a:buAutoNum type="arabicPeriod"/>
            </a:pPr>
            <a:r>
              <a:rPr lang="en-GB" sz="2600" u="sng" dirty="0"/>
              <a:t>Health</a:t>
            </a:r>
            <a:r>
              <a:rPr lang="en-GB" sz="2600" dirty="0"/>
              <a:t>: How might we more effectively reduce the health gap experienced by people with a learning disability, mental health </a:t>
            </a:r>
            <a:r>
              <a:rPr lang="en-GB" sz="2600" dirty="0" smtClean="0"/>
              <a:t/>
            </a:r>
            <a:br>
              <a:rPr lang="en-GB" sz="2600" dirty="0" smtClean="0"/>
            </a:br>
            <a:r>
              <a:rPr lang="en-GB" sz="2600" dirty="0" smtClean="0"/>
              <a:t>conditions </a:t>
            </a:r>
            <a:r>
              <a:rPr lang="en-GB" sz="2600" dirty="0"/>
              <a:t>or autism, so as to help everyone to live full, </a:t>
            </a:r>
            <a:r>
              <a:rPr lang="en-GB" sz="2600" dirty="0" smtClean="0"/>
              <a:t/>
            </a:r>
            <a:br>
              <a:rPr lang="en-GB" sz="2600" dirty="0" smtClean="0"/>
            </a:br>
            <a:r>
              <a:rPr lang="en-GB" sz="2600" dirty="0" smtClean="0"/>
              <a:t>healthy </a:t>
            </a:r>
            <a:r>
              <a:rPr lang="en-GB" sz="2600" dirty="0"/>
              <a:t>and independent lives</a:t>
            </a:r>
            <a:r>
              <a:rPr lang="en-GB" sz="2600" dirty="0" smtClean="0"/>
              <a:t>?</a:t>
            </a:r>
            <a:endParaRPr lang="en-GB" sz="2600" dirty="0"/>
          </a:p>
        </p:txBody>
      </p:sp>
    </p:spTree>
    <p:extLst>
      <p:ext uri="{BB962C8B-B14F-4D97-AF65-F5344CB8AC3E}">
        <p14:creationId xmlns:p14="http://schemas.microsoft.com/office/powerpoint/2010/main" val="392658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TotalTime>
  <Words>380</Words>
  <Application>Microsoft Office PowerPoint</Application>
  <PresentationFormat>Widescreen</PresentationFormat>
  <Paragraphs>24</Paragraphs>
  <Slides>11</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Disability &amp; Inclusion</vt:lpstr>
      <vt:lpstr>PowerPoint Presentation</vt:lpstr>
      <vt:lpstr>Disability &amp; Inclusion</vt:lpstr>
      <vt:lpstr>PowerPoint Presentation</vt:lpstr>
      <vt:lpstr>Disability &amp; Inclusion</vt:lpstr>
      <vt:lpstr>PowerPoint Presentation</vt:lpstr>
      <vt:lpstr>Disability &amp; Inclusion</vt:lpstr>
      <vt:lpstr>PowerPoint Presentation</vt:lpstr>
      <vt:lpstr>Questions for discussion</vt:lpstr>
      <vt:lpstr>Questions for discussion</vt:lpstr>
      <vt:lpstr>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CPF Briefing 18-5 Inclusion</dc:title>
  <dc:creator>Hayward, John</dc:creator>
  <cp:lastModifiedBy>Hayward, John</cp:lastModifiedBy>
  <cp:revision>76</cp:revision>
  <dcterms:created xsi:type="dcterms:W3CDTF">2016-03-07T14:17:46Z</dcterms:created>
  <dcterms:modified xsi:type="dcterms:W3CDTF">2018-11-02T11:23:26Z</dcterms:modified>
</cp:coreProperties>
</file>