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9" r:id="rId4"/>
    <p:sldId id="320" r:id="rId5"/>
    <p:sldId id="313" r:id="rId6"/>
    <p:sldId id="314" r:id="rId7"/>
    <p:sldId id="304" r:id="rId8"/>
    <p:sldId id="264"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56F"/>
    <a:srgbClr val="BD152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88" d="100"/>
          <a:sy n="88" d="100"/>
        </p:scale>
        <p:origin x="1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4322DBC-5D86-4976-ACEF-9DB8DE356DFD}" type="datetimeFigureOut">
              <a:rPr lang="en-GB"/>
              <a:pPr>
                <a:defRPr/>
              </a:pPr>
              <a:t>03/09/2018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603C86C-9B05-4B7E-B36A-E4FA6EC2BE5E}" type="slidenum">
              <a:rPr lang="en-GB"/>
              <a:pPr>
                <a:defRPr/>
              </a:pPr>
              <a:t>‹#›</a:t>
            </a:fld>
            <a:endParaRPr lang="en-GB"/>
          </a:p>
        </p:txBody>
      </p:sp>
    </p:spTree>
    <p:extLst>
      <p:ext uri="{BB962C8B-B14F-4D97-AF65-F5344CB8AC3E}">
        <p14:creationId xmlns:p14="http://schemas.microsoft.com/office/powerpoint/2010/main" val="4288162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864BBD5-A193-4D89-9E04-955B75526735}" type="datetimeFigureOut">
              <a:rPr lang="en-GB"/>
              <a:pPr>
                <a:defRPr/>
              </a:pPr>
              <a:t>03/09/2018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469F60B-69B8-4978-860F-371E2E4E30C3}" type="slidenum">
              <a:rPr lang="en-GB"/>
              <a:pPr>
                <a:defRPr/>
              </a:pPr>
              <a:t>‹#›</a:t>
            </a:fld>
            <a:endParaRPr lang="en-GB"/>
          </a:p>
        </p:txBody>
      </p:sp>
    </p:spTree>
    <p:extLst>
      <p:ext uri="{BB962C8B-B14F-4D97-AF65-F5344CB8AC3E}">
        <p14:creationId xmlns:p14="http://schemas.microsoft.com/office/powerpoint/2010/main" val="3452078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18D324B-CEE8-481C-9E1F-AF4836F2B475}" type="datetimeFigureOut">
              <a:rPr lang="en-GB"/>
              <a:pPr>
                <a:defRPr/>
              </a:pPr>
              <a:t>03/09/2018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138FC64-CDB7-4068-8ECF-71D0D11158F5}" type="slidenum">
              <a:rPr lang="en-GB"/>
              <a:pPr>
                <a:defRPr/>
              </a:pPr>
              <a:t>‹#›</a:t>
            </a:fld>
            <a:endParaRPr lang="en-GB"/>
          </a:p>
        </p:txBody>
      </p:sp>
    </p:spTree>
    <p:extLst>
      <p:ext uri="{BB962C8B-B14F-4D97-AF65-F5344CB8AC3E}">
        <p14:creationId xmlns:p14="http://schemas.microsoft.com/office/powerpoint/2010/main" val="372161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61EB03D-9B06-4B28-8039-B1AAE26F585A}" type="datetimeFigureOut">
              <a:rPr lang="en-GB"/>
              <a:pPr>
                <a:defRPr/>
              </a:pPr>
              <a:t>03/09/2018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4B8770F-2C10-44B0-9D03-45231957D083}" type="slidenum">
              <a:rPr lang="en-GB"/>
              <a:pPr>
                <a:defRPr/>
              </a:pPr>
              <a:t>‹#›</a:t>
            </a:fld>
            <a:endParaRPr lang="en-GB"/>
          </a:p>
        </p:txBody>
      </p:sp>
    </p:spTree>
    <p:extLst>
      <p:ext uri="{BB962C8B-B14F-4D97-AF65-F5344CB8AC3E}">
        <p14:creationId xmlns:p14="http://schemas.microsoft.com/office/powerpoint/2010/main" val="2722845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B5E7CB-C3B8-4177-9126-EDD340C3BECC}" type="datetimeFigureOut">
              <a:rPr lang="en-GB"/>
              <a:pPr>
                <a:defRPr/>
              </a:pPr>
              <a:t>03/09/2018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9324F3D-2BB0-4F38-AA6B-B3D6076575CF}" type="slidenum">
              <a:rPr lang="en-GB"/>
              <a:pPr>
                <a:defRPr/>
              </a:pPr>
              <a:t>‹#›</a:t>
            </a:fld>
            <a:endParaRPr lang="en-GB"/>
          </a:p>
        </p:txBody>
      </p:sp>
    </p:spTree>
    <p:extLst>
      <p:ext uri="{BB962C8B-B14F-4D97-AF65-F5344CB8AC3E}">
        <p14:creationId xmlns:p14="http://schemas.microsoft.com/office/powerpoint/2010/main" val="226051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1023AA3F-0F42-4EA2-BD96-070897CC1706}" type="datetimeFigureOut">
              <a:rPr lang="en-GB"/>
              <a:pPr>
                <a:defRPr/>
              </a:pPr>
              <a:t>03/09/2018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14BF6F6-ED1E-44AC-BDC5-51386B287BFA}" type="slidenum">
              <a:rPr lang="en-GB"/>
              <a:pPr>
                <a:defRPr/>
              </a:pPr>
              <a:t>‹#›</a:t>
            </a:fld>
            <a:endParaRPr lang="en-GB"/>
          </a:p>
        </p:txBody>
      </p:sp>
    </p:spTree>
    <p:extLst>
      <p:ext uri="{BB962C8B-B14F-4D97-AF65-F5344CB8AC3E}">
        <p14:creationId xmlns:p14="http://schemas.microsoft.com/office/powerpoint/2010/main" val="12985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66CABFA8-1216-437D-8878-B89BD9065605}" type="datetimeFigureOut">
              <a:rPr lang="en-GB"/>
              <a:pPr>
                <a:defRPr/>
              </a:pPr>
              <a:t>03/09/2018</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B9506D18-8700-4B12-BE15-AB2F1A4ECFBC}" type="slidenum">
              <a:rPr lang="en-GB"/>
              <a:pPr>
                <a:defRPr/>
              </a:pPr>
              <a:t>‹#›</a:t>
            </a:fld>
            <a:endParaRPr lang="en-GB"/>
          </a:p>
        </p:txBody>
      </p:sp>
    </p:spTree>
    <p:extLst>
      <p:ext uri="{BB962C8B-B14F-4D97-AF65-F5344CB8AC3E}">
        <p14:creationId xmlns:p14="http://schemas.microsoft.com/office/powerpoint/2010/main" val="172246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ACAB095A-4F26-4603-9A92-375726D38495}" type="datetimeFigureOut">
              <a:rPr lang="en-GB"/>
              <a:pPr>
                <a:defRPr/>
              </a:pPr>
              <a:t>03/09/2018</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5CEA31A-A0A8-474B-8D64-8517D8714245}" type="slidenum">
              <a:rPr lang="en-GB"/>
              <a:pPr>
                <a:defRPr/>
              </a:pPr>
              <a:t>‹#›</a:t>
            </a:fld>
            <a:endParaRPr lang="en-GB"/>
          </a:p>
        </p:txBody>
      </p:sp>
    </p:spTree>
    <p:extLst>
      <p:ext uri="{BB962C8B-B14F-4D97-AF65-F5344CB8AC3E}">
        <p14:creationId xmlns:p14="http://schemas.microsoft.com/office/powerpoint/2010/main" val="78127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3489CD2-CABB-42F8-9BBD-3780E688E05C}" type="datetimeFigureOut">
              <a:rPr lang="en-GB"/>
              <a:pPr>
                <a:defRPr/>
              </a:pPr>
              <a:t>03/09/2018</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608DF5DD-B359-4782-8D13-E3EC8984B4B6}" type="slidenum">
              <a:rPr lang="en-GB"/>
              <a:pPr>
                <a:defRPr/>
              </a:pPr>
              <a:t>‹#›</a:t>
            </a:fld>
            <a:endParaRPr lang="en-GB"/>
          </a:p>
        </p:txBody>
      </p:sp>
    </p:spTree>
    <p:extLst>
      <p:ext uri="{BB962C8B-B14F-4D97-AF65-F5344CB8AC3E}">
        <p14:creationId xmlns:p14="http://schemas.microsoft.com/office/powerpoint/2010/main" val="4167804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solidFill>
                  <a:srgbClr val="04356F"/>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CEFAE7-3A68-4A96-A4CC-E7EA022DFEA5}" type="datetimeFigureOut">
              <a:rPr lang="en-GB"/>
              <a:pPr>
                <a:defRPr/>
              </a:pPr>
              <a:t>03/09/2018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B4F71BC-EACC-4449-A505-520AB505822A}" type="slidenum">
              <a:rPr lang="en-GB"/>
              <a:pPr>
                <a:defRPr/>
              </a:pPr>
              <a:t>‹#›</a:t>
            </a:fld>
            <a:endParaRPr lang="en-GB"/>
          </a:p>
        </p:txBody>
      </p:sp>
    </p:spTree>
    <p:extLst>
      <p:ext uri="{BB962C8B-B14F-4D97-AF65-F5344CB8AC3E}">
        <p14:creationId xmlns:p14="http://schemas.microsoft.com/office/powerpoint/2010/main" val="139519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E24F702-0318-40E0-BA8F-AE6555E98E7B}" type="datetimeFigureOut">
              <a:rPr lang="en-GB"/>
              <a:pPr>
                <a:defRPr/>
              </a:pPr>
              <a:t>03/09/2018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E76C453-39F6-43BB-BD38-AC9B19BE66A2}" type="slidenum">
              <a:rPr lang="en-GB"/>
              <a:pPr>
                <a:defRPr/>
              </a:pPr>
              <a:t>‹#›</a:t>
            </a:fld>
            <a:endParaRPr lang="en-GB"/>
          </a:p>
        </p:txBody>
      </p:sp>
    </p:spTree>
    <p:extLst>
      <p:ext uri="{BB962C8B-B14F-4D97-AF65-F5344CB8AC3E}">
        <p14:creationId xmlns:p14="http://schemas.microsoft.com/office/powerpoint/2010/main" val="153020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0E9CC0F-80D8-4BA8-A613-1D71DD6D128C}" type="datetimeFigureOut">
              <a:rPr lang="en-GB"/>
              <a:pPr>
                <a:defRPr/>
              </a:pPr>
              <a:t>03/09/2018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24E35F76-6C13-4118-82D9-3C1537BE6982}" type="slidenum">
              <a:rPr lang="en-GB"/>
              <a:pPr>
                <a:defRPr/>
              </a:pPr>
              <a:t>‹#›</a:t>
            </a:fld>
            <a:endParaRPr lang="en-GB"/>
          </a:p>
        </p:txBody>
      </p:sp>
      <p:pic>
        <p:nvPicPr>
          <p:cNvPr id="1031" name="Picture 6"/>
          <p:cNvPicPr>
            <a:picLocks noChangeAspect="1"/>
          </p:cNvPicPr>
          <p:nvPr userDrawn="1"/>
        </p:nvPicPr>
        <p:blipFill>
          <a:blip r:embed="rId13" cstate="screen">
            <a:extLst>
              <a:ext uri="{28A0092B-C50C-407E-A947-70E740481C1C}">
                <a14:useLocalDpi xmlns:a14="http://schemas.microsoft.com/office/drawing/2010/main" val="0"/>
              </a:ext>
            </a:extLst>
          </a:blip>
          <a:srcRect/>
          <a:stretch>
            <a:fillRect/>
          </a:stretch>
        </p:blipFill>
        <p:spPr bwMode="auto">
          <a:xfrm>
            <a:off x="9647238" y="4381500"/>
            <a:ext cx="23399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12193200" cy="8280345"/>
          </a:xfrm>
          <a:prstGeom prst="rect">
            <a:avLst/>
          </a:prstGeom>
        </p:spPr>
      </p:pic>
      <p:sp>
        <p:nvSpPr>
          <p:cNvPr id="2050" name="Title 1"/>
          <p:cNvSpPr>
            <a:spLocks noGrp="1"/>
          </p:cNvSpPr>
          <p:nvPr>
            <p:ph type="ctrTitle"/>
          </p:nvPr>
        </p:nvSpPr>
        <p:spPr>
          <a:xfrm>
            <a:off x="468086" y="223134"/>
            <a:ext cx="9612085" cy="2683352"/>
          </a:xfrm>
        </p:spPr>
        <p:txBody>
          <a:bodyPr/>
          <a:lstStyle/>
          <a:p>
            <a:pPr eaLnBrk="1" hangingPunct="1"/>
            <a:r>
              <a:rPr lang="en-US" b="1" dirty="0">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t>The Challenge and Opportunities </a:t>
            </a:r>
            <a:r>
              <a:rPr lang="en-US" b="1">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t>of </a:t>
            </a:r>
            <a:r>
              <a:rPr lang="en-US" b="1" smtClean="0">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t>the </a:t>
            </a:r>
            <a:br>
              <a:rPr lang="en-US" b="1" smtClean="0">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br>
            <a:r>
              <a:rPr lang="en-US" b="1" smtClean="0">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t>Digital </a:t>
            </a:r>
            <a:r>
              <a:rPr lang="en-US" b="1" dirty="0">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t>Age</a:t>
            </a:r>
            <a:endParaRPr lang="en-GB" altLang="en-US" b="1" dirty="0" smtClean="0">
              <a:solidFill>
                <a:schemeClr val="bg1"/>
              </a:solidFill>
              <a:latin typeface="+mn-lt"/>
            </a:endParaRPr>
          </a:p>
        </p:txBody>
      </p:sp>
      <p:sp>
        <p:nvSpPr>
          <p:cNvPr id="2051" name="Subtitle 2"/>
          <p:cNvSpPr>
            <a:spLocks noGrp="1"/>
          </p:cNvSpPr>
          <p:nvPr>
            <p:ph type="subTitle" idx="1"/>
          </p:nvPr>
        </p:nvSpPr>
        <p:spPr>
          <a:xfrm>
            <a:off x="8659154" y="6101602"/>
            <a:ext cx="2438401" cy="473573"/>
          </a:xfrm>
        </p:spPr>
        <p:txBody>
          <a:bodyPr/>
          <a:lstStyle/>
          <a:p>
            <a:pPr eaLnBrk="1" hangingPunct="1"/>
            <a:r>
              <a:rPr lang="en-US" b="1" dirty="0">
                <a:ln w="25400" cap="rnd" cmpd="sng" algn="ctr">
                  <a:solidFill>
                    <a:srgbClr val="1F497D"/>
                  </a:solidFill>
                  <a:prstDash val="solid"/>
                  <a:bevel/>
                </a:ln>
                <a:solidFill>
                  <a:srgbClr val="FFFFFF"/>
                </a:solidFill>
                <a:ea typeface="Times New Roman" panose="02020603050405020304" pitchFamily="18" charset="0"/>
                <a:cs typeface="Times New Roman" panose="02020603050405020304" pitchFamily="18" charset="0"/>
              </a:rPr>
              <a:t>September 2018</a:t>
            </a:r>
            <a:endParaRPr lang="en-GB" altLang="en-US" b="1" dirty="0" smtClean="0">
              <a:solidFill>
                <a:schemeClr val="bg1"/>
              </a:solidFill>
            </a:endParaRPr>
          </a:p>
        </p:txBody>
      </p:sp>
      <p:pic>
        <p:nvPicPr>
          <p:cNvPr id="6" name="Picture 6"/>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0175558" y="144780"/>
            <a:ext cx="1843995" cy="18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dirty="0"/>
              <a:t>The Challenge and Opportunities </a:t>
            </a:r>
            <a:r>
              <a:rPr lang="en-US" dirty="0" smtClean="0"/>
              <a:t/>
            </a:r>
            <a:br>
              <a:rPr lang="en-US" dirty="0" smtClean="0"/>
            </a:br>
            <a:r>
              <a:rPr lang="en-US" dirty="0" smtClean="0"/>
              <a:t>of </a:t>
            </a:r>
            <a:r>
              <a:rPr lang="en-US" dirty="0"/>
              <a:t>the Digital Age</a:t>
            </a:r>
            <a:endParaRPr lang="en-GB" altLang="en-US" dirty="0" smtClean="0"/>
          </a:p>
        </p:txBody>
      </p:sp>
      <p:sp>
        <p:nvSpPr>
          <p:cNvPr id="4099" name="Content Placeholder 2"/>
          <p:cNvSpPr>
            <a:spLocks noGrp="1"/>
          </p:cNvSpPr>
          <p:nvPr>
            <p:ph idx="1"/>
          </p:nvPr>
        </p:nvSpPr>
        <p:spPr>
          <a:xfrm>
            <a:off x="838200" y="1785257"/>
            <a:ext cx="10904538" cy="4354286"/>
          </a:xfrm>
        </p:spPr>
        <p:txBody>
          <a:bodyPr/>
          <a:lstStyle/>
          <a:p>
            <a:pPr marL="0" indent="0" eaLnBrk="1" hangingPunct="1">
              <a:buNone/>
            </a:pPr>
            <a:r>
              <a:rPr lang="en-GB" sz="3000" i="1" dirty="0" smtClean="0"/>
              <a:t>“</a:t>
            </a:r>
            <a:r>
              <a:rPr lang="en-GB" sz="3000" i="1" dirty="0" smtClean="0"/>
              <a:t>In </a:t>
            </a:r>
            <a:r>
              <a:rPr lang="en-GB" sz="3000" i="1" dirty="0"/>
              <a:t>1982 … I said that “a single career change may not be enough in an age of fundamental structural evolution”. … Today we can see the spread of </a:t>
            </a:r>
            <a:r>
              <a:rPr lang="en-GB" sz="3000" b="1" i="1" dirty="0"/>
              <a:t>annually updated</a:t>
            </a:r>
            <a:r>
              <a:rPr lang="en-GB" sz="3000" i="1" dirty="0"/>
              <a:t> professional and technician “certificates to practice” from medical consultants [and] aerospace engineers to other areas where proof of current competence is essential. Meanwhile digital marketing or security practitioners can become seriously out of date </a:t>
            </a:r>
            <a:r>
              <a:rPr lang="en-GB" sz="3000" b="1" i="1" dirty="0"/>
              <a:t>within </a:t>
            </a:r>
            <a:r>
              <a:rPr lang="en-GB" sz="3000" b="1" i="1" dirty="0" smtClean="0"/>
              <a:t>months</a:t>
            </a:r>
            <a:r>
              <a:rPr lang="en-GB" sz="3000" i="1" dirty="0" smtClean="0"/>
              <a:t> </a:t>
            </a:r>
            <a:r>
              <a:rPr lang="en-GB" sz="3000" i="1" dirty="0"/>
              <a:t>unless they </a:t>
            </a:r>
            <a:r>
              <a:rPr lang="en-GB" sz="3000" i="1" dirty="0" smtClean="0"/>
              <a:t>spend </a:t>
            </a:r>
            <a:r>
              <a:rPr lang="en-GB" sz="3000" i="1" dirty="0"/>
              <a:t>time </a:t>
            </a:r>
            <a:r>
              <a:rPr lang="en-GB" sz="3000" b="1" i="1" dirty="0"/>
              <a:t>each week</a:t>
            </a:r>
            <a:r>
              <a:rPr lang="en-GB" sz="3000" i="1" dirty="0"/>
              <a:t> keeping </a:t>
            </a:r>
            <a:r>
              <a:rPr lang="en-GB" sz="3000" i="1" dirty="0" smtClean="0"/>
              <a:t>up </a:t>
            </a:r>
            <a:r>
              <a:rPr lang="en-GB" sz="3000" i="1" dirty="0"/>
              <a:t>to date</a:t>
            </a:r>
            <a:r>
              <a:rPr lang="en-GB" sz="3000" i="1" dirty="0" smtClean="0"/>
              <a:t>.”</a:t>
            </a:r>
            <a:endParaRPr lang="en-US" sz="3000" i="1" dirty="0"/>
          </a:p>
          <a:p>
            <a:pPr marL="0" indent="0" eaLnBrk="1" hangingPunct="1">
              <a:buNone/>
            </a:pPr>
            <a:r>
              <a:rPr lang="en-GB" altLang="en-US" sz="3000" i="1" dirty="0" smtClean="0">
                <a:solidFill>
                  <a:srgbClr val="04356F"/>
                </a:solidFill>
              </a:rPr>
              <a:t>(</a:t>
            </a:r>
            <a:r>
              <a:rPr lang="en-US" altLang="en-US" sz="3000" i="1" dirty="0" smtClean="0">
                <a:solidFill>
                  <a:srgbClr val="04356F"/>
                </a:solidFill>
              </a:rPr>
              <a:t>Philip </a:t>
            </a:r>
            <a:r>
              <a:rPr lang="en-US" altLang="en-US" sz="3000" i="1" dirty="0">
                <a:solidFill>
                  <a:srgbClr val="04356F"/>
                </a:solidFill>
              </a:rPr>
              <a:t>Virgo, </a:t>
            </a:r>
            <a:r>
              <a:rPr lang="en-US" altLang="en-US" sz="3000" i="1" dirty="0" smtClean="0">
                <a:solidFill>
                  <a:srgbClr val="04356F"/>
                </a:solidFill>
              </a:rPr>
              <a:t>Chairman, Conservative </a:t>
            </a:r>
            <a:r>
              <a:rPr lang="en-US" altLang="en-US" sz="3000" i="1" dirty="0">
                <a:solidFill>
                  <a:srgbClr val="04356F"/>
                </a:solidFill>
              </a:rPr>
              <a:t>Technology </a:t>
            </a:r>
            <a:r>
              <a:rPr lang="en-US" altLang="en-US" sz="3000" i="1" dirty="0" smtClean="0">
                <a:solidFill>
                  <a:srgbClr val="04356F"/>
                </a:solidFill>
              </a:rPr>
              <a:t>Forum)</a:t>
            </a:r>
            <a:endParaRPr lang="en-GB" altLang="en-US" sz="3000" i="1" dirty="0" smtClean="0">
              <a:solidFill>
                <a:srgbClr val="04356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quot;We want everyone in the UK to benefit from world-class connectivity no matter where they live, work or travel.&quot;"/>
          <p:cNvPicPr/>
          <p:nvPr/>
        </p:nvPicPr>
        <p:blipFill>
          <a:blip r:embed="rId2">
            <a:extLst>
              <a:ext uri="{28A0092B-C50C-407E-A947-70E740481C1C}">
                <a14:useLocalDpi xmlns:a14="http://schemas.microsoft.com/office/drawing/2010/main" val="0"/>
              </a:ext>
            </a:extLst>
          </a:blip>
          <a:srcRect/>
          <a:stretch>
            <a:fillRect/>
          </a:stretch>
        </p:blipFill>
        <p:spPr bwMode="auto">
          <a:xfrm>
            <a:off x="631371" y="576942"/>
            <a:ext cx="8882743" cy="5214257"/>
          </a:xfrm>
          <a:prstGeom prst="rect">
            <a:avLst/>
          </a:prstGeom>
          <a:noFill/>
          <a:ln>
            <a:noFill/>
          </a:ln>
        </p:spPr>
      </p:pic>
    </p:spTree>
    <p:extLst>
      <p:ext uri="{BB962C8B-B14F-4D97-AF65-F5344CB8AC3E}">
        <p14:creationId xmlns:p14="http://schemas.microsoft.com/office/powerpoint/2010/main" val="37370313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K universities recognised for excellence in cyber security research"/>
          <p:cNvPicPr/>
          <p:nvPr/>
        </p:nvPicPr>
        <p:blipFill>
          <a:blip r:embed="rId2">
            <a:extLst>
              <a:ext uri="{28A0092B-C50C-407E-A947-70E740481C1C}">
                <a14:useLocalDpi xmlns:a14="http://schemas.microsoft.com/office/drawing/2010/main" val="0"/>
              </a:ext>
            </a:extLst>
          </a:blip>
          <a:srcRect/>
          <a:stretch>
            <a:fillRect/>
          </a:stretch>
        </p:blipFill>
        <p:spPr bwMode="auto">
          <a:xfrm>
            <a:off x="631372" y="555171"/>
            <a:ext cx="8882743" cy="5225143"/>
          </a:xfrm>
          <a:prstGeom prst="rect">
            <a:avLst/>
          </a:prstGeom>
          <a:noFill/>
          <a:ln>
            <a:noFill/>
          </a:ln>
        </p:spPr>
      </p:pic>
    </p:spTree>
    <p:extLst>
      <p:ext uri="{BB962C8B-B14F-4D97-AF65-F5344CB8AC3E}">
        <p14:creationId xmlns:p14="http://schemas.microsoft.com/office/powerpoint/2010/main" val="3992618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15886"/>
            <a:ext cx="10515600" cy="4261076"/>
          </a:xfrm>
        </p:spPr>
        <p:txBody>
          <a:bodyPr/>
          <a:lstStyle/>
          <a:p>
            <a:pPr marL="0" indent="0">
              <a:buNone/>
              <a:defRPr/>
            </a:pPr>
            <a:r>
              <a:rPr lang="en-GB" b="1" dirty="0" smtClean="0">
                <a:solidFill>
                  <a:srgbClr val="04356F"/>
                </a:solidFill>
              </a:rPr>
              <a:t>What </a:t>
            </a:r>
            <a:r>
              <a:rPr lang="en-GB" b="1" dirty="0">
                <a:solidFill>
                  <a:srgbClr val="04356F"/>
                </a:solidFill>
              </a:rPr>
              <a:t>Our Manifesto Said</a:t>
            </a:r>
          </a:p>
          <a:p>
            <a:pPr marL="0" indent="0">
              <a:buNone/>
              <a:defRPr/>
            </a:pPr>
            <a:r>
              <a:rPr lang="en-GB" sz="3600" dirty="0"/>
              <a:t>“We will equip people with the digital skills they need now, and in the future, by introducing a right to lifelong learning in digital skills, just as we have done for literacy and numeracy.” (p.53)</a:t>
            </a:r>
            <a:endParaRPr lang="en-GB" sz="3600" dirty="0"/>
          </a:p>
        </p:txBody>
      </p:sp>
      <p:sp>
        <p:nvSpPr>
          <p:cNvPr id="4" name="Title 1"/>
          <p:cNvSpPr>
            <a:spLocks noGrp="1"/>
          </p:cNvSpPr>
          <p:nvPr>
            <p:ph type="title"/>
          </p:nvPr>
        </p:nvSpPr>
        <p:spPr>
          <a:xfrm>
            <a:off x="838200" y="365125"/>
            <a:ext cx="10515600" cy="1325563"/>
          </a:xfrm>
        </p:spPr>
        <p:txBody>
          <a:bodyPr/>
          <a:lstStyle/>
          <a:p>
            <a:pPr eaLnBrk="1" hangingPunct="1"/>
            <a:r>
              <a:rPr lang="en-US" dirty="0"/>
              <a:t>The Challenge and Opportunities </a:t>
            </a:r>
            <a:br>
              <a:rPr lang="en-US" dirty="0"/>
            </a:br>
            <a:r>
              <a:rPr lang="en-US" dirty="0"/>
              <a:t>of the Digital Age</a:t>
            </a:r>
            <a:endParaRPr lang="en-GB" altLang="en-US" dirty="0" smtClean="0"/>
          </a:p>
        </p:txBody>
      </p:sp>
    </p:spTree>
    <p:extLst>
      <p:ext uri="{BB962C8B-B14F-4D97-AF65-F5344CB8AC3E}">
        <p14:creationId xmlns:p14="http://schemas.microsoft.com/office/powerpoint/2010/main" val="186278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457200" lvl="0" indent="-457200">
              <a:buFont typeface="+mj-lt"/>
              <a:buAutoNum type="arabicPeriod"/>
            </a:pPr>
            <a:r>
              <a:rPr lang="en-GB" sz="2600" dirty="0"/>
              <a:t>To what extent do you view the digital age as a force for good?</a:t>
            </a:r>
          </a:p>
          <a:p>
            <a:pPr marL="457200" lvl="0" indent="-457200">
              <a:buFont typeface="+mj-lt"/>
              <a:buAutoNum type="arabicPeriod"/>
            </a:pPr>
            <a:r>
              <a:rPr lang="en-GB" sz="2600" dirty="0"/>
              <a:t>Finding the balance between encouraging tech innovation and mitigating tech’s harms is crucial to the tech revolution. What are the most important areas you think Government should be focusing on in order to achieve this?</a:t>
            </a:r>
          </a:p>
          <a:p>
            <a:pPr marL="457200" lvl="0" indent="-457200">
              <a:buFont typeface="+mj-lt"/>
              <a:buAutoNum type="arabicPeriod"/>
            </a:pPr>
            <a:r>
              <a:rPr lang="en-GB" sz="2600" dirty="0"/>
              <a:t>How active should the Government be in tackling online harms? To what extent do you view legislation necessary in tackling this?</a:t>
            </a:r>
          </a:p>
          <a:p>
            <a:pPr marL="457200" lvl="0" indent="-457200">
              <a:buFont typeface="+mj-lt"/>
              <a:buAutoNum type="arabicPeriod"/>
            </a:pPr>
            <a:r>
              <a:rPr lang="en-GB" sz="2600" dirty="0"/>
              <a:t>To what extent has your broadband improved recently</a:t>
            </a:r>
            <a:r>
              <a:rPr lang="en-GB" sz="2600" dirty="0" smtClean="0"/>
              <a:t>?</a:t>
            </a:r>
            <a:endParaRPr lang="en-GB" sz="2600" dirty="0"/>
          </a:p>
        </p:txBody>
      </p:sp>
    </p:spTree>
    <p:extLst>
      <p:ext uri="{BB962C8B-B14F-4D97-AF65-F5344CB8AC3E}">
        <p14:creationId xmlns:p14="http://schemas.microsoft.com/office/powerpoint/2010/main" val="392658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457200" lvl="0" indent="-457200">
              <a:buFont typeface="+mj-lt"/>
              <a:buAutoNum type="arabicPeriod" startAt="5"/>
            </a:pPr>
            <a:r>
              <a:rPr lang="en-GB" sz="2600" dirty="0"/>
              <a:t>British tech start-ups are vital to the UK tech industry. What more can we do to support our entrepreneurs of the future?</a:t>
            </a:r>
          </a:p>
          <a:p>
            <a:pPr marL="457200" lvl="0" indent="-457200">
              <a:buFont typeface="+mj-lt"/>
              <a:buAutoNum type="arabicPeriod" startAt="5"/>
            </a:pPr>
            <a:r>
              <a:rPr lang="en-GB" sz="2600" dirty="0" smtClean="0"/>
              <a:t>Social </a:t>
            </a:r>
            <a:r>
              <a:rPr lang="en-GB" sz="2600" dirty="0"/>
              <a:t>media has experienced serious challenges recently. How active should Government be in addressing the challenges posed by social media?</a:t>
            </a:r>
          </a:p>
          <a:p>
            <a:pPr marL="457200" lvl="0" indent="-457200">
              <a:buFont typeface="+mj-lt"/>
              <a:buAutoNum type="arabicPeriod" startAt="5"/>
            </a:pPr>
            <a:r>
              <a:rPr lang="en-GB" sz="2600" dirty="0"/>
              <a:t>How concerned are you that the automation of jobs will put many people out of work? Do you think the creation of new jobs from the tech revolution will be sufficient?</a:t>
            </a:r>
          </a:p>
          <a:p>
            <a:pPr marL="457200" lvl="0" indent="-457200">
              <a:buFont typeface="+mj-lt"/>
              <a:buAutoNum type="arabicPeriod" startAt="5"/>
            </a:pPr>
            <a:r>
              <a:rPr lang="en-GB" sz="2600" dirty="0"/>
              <a:t>Is there any other question you think should have been asked </a:t>
            </a:r>
            <a:r>
              <a:rPr lang="en-GB" sz="2600" dirty="0" smtClean="0"/>
              <a:t/>
            </a:r>
            <a:br>
              <a:rPr lang="en-GB" sz="2600" dirty="0" smtClean="0"/>
            </a:br>
            <a:r>
              <a:rPr lang="en-GB" sz="2600" dirty="0" smtClean="0"/>
              <a:t>or </a:t>
            </a:r>
            <a:r>
              <a:rPr lang="en-GB" sz="2600" dirty="0"/>
              <a:t>observation you would like to make?</a:t>
            </a:r>
            <a:endParaRPr lang="en-GB" sz="2600" dirty="0"/>
          </a:p>
        </p:txBody>
      </p:sp>
    </p:spTree>
    <p:extLst>
      <p:ext uri="{BB962C8B-B14F-4D97-AF65-F5344CB8AC3E}">
        <p14:creationId xmlns:p14="http://schemas.microsoft.com/office/powerpoint/2010/main" val="173005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ltLang="en-US" smtClean="0"/>
              <a:t>Next steps</a:t>
            </a:r>
          </a:p>
        </p:txBody>
      </p:sp>
      <p:sp>
        <p:nvSpPr>
          <p:cNvPr id="3" name="Content Placeholder 2"/>
          <p:cNvSpPr>
            <a:spLocks noGrp="1"/>
          </p:cNvSpPr>
          <p:nvPr>
            <p:ph idx="1"/>
          </p:nvPr>
        </p:nvSpPr>
        <p:spPr/>
        <p:txBody>
          <a:bodyPr/>
          <a:lstStyle/>
          <a:p>
            <a:pPr eaLnBrk="1" hangingPunct="1"/>
            <a:r>
              <a:rPr lang="en-GB" altLang="en-US" dirty="0" smtClean="0"/>
              <a:t>Deadline for submission of responses: </a:t>
            </a:r>
            <a:br>
              <a:rPr lang="en-GB" altLang="en-US" dirty="0" smtClean="0"/>
            </a:br>
            <a:r>
              <a:rPr lang="en-GB" altLang="en-US" dirty="0" smtClean="0">
                <a:solidFill>
                  <a:srgbClr val="04356F"/>
                </a:solidFill>
              </a:rPr>
              <a:t>31 </a:t>
            </a:r>
            <a:r>
              <a:rPr lang="en-GB" altLang="en-US" dirty="0" smtClean="0">
                <a:solidFill>
                  <a:srgbClr val="04356F"/>
                </a:solidFill>
              </a:rPr>
              <a:t>October </a:t>
            </a:r>
            <a:r>
              <a:rPr lang="en-GB" altLang="en-US" dirty="0" smtClean="0">
                <a:solidFill>
                  <a:srgbClr val="04356F"/>
                </a:solidFill>
              </a:rPr>
              <a:t>by email to</a:t>
            </a:r>
            <a:r>
              <a:rPr lang="en-GB" altLang="en-US" dirty="0" smtClean="0"/>
              <a:t> </a:t>
            </a:r>
            <a:r>
              <a:rPr lang="en-GB" altLang="en-US" dirty="0" smtClean="0">
                <a:solidFill>
                  <a:srgbClr val="BD1521"/>
                </a:solidFill>
              </a:rPr>
              <a:t>CPF.Papers@Conservatives.com</a:t>
            </a:r>
            <a:r>
              <a:rPr lang="en-GB" altLang="en-US" dirty="0">
                <a:solidFill>
                  <a:srgbClr val="04356F"/>
                </a:solidFill>
              </a:rPr>
              <a:t> </a:t>
            </a:r>
            <a:r>
              <a:rPr lang="en-GB" altLang="en-US" dirty="0" smtClean="0">
                <a:solidFill>
                  <a:srgbClr val="04356F"/>
                </a:solidFill>
              </a:rPr>
              <a:t/>
            </a:r>
            <a:br>
              <a:rPr lang="en-GB" altLang="en-US" dirty="0" smtClean="0">
                <a:solidFill>
                  <a:srgbClr val="04356F"/>
                </a:solidFill>
              </a:rPr>
            </a:br>
            <a:r>
              <a:rPr lang="en-GB" altLang="en-US" dirty="0" smtClean="0">
                <a:solidFill>
                  <a:srgbClr val="04356F"/>
                </a:solidFill>
              </a:rPr>
              <a:t>using the supplied response form</a:t>
            </a:r>
            <a:endParaRPr lang="en-GB" altLang="en-US" dirty="0" smtClean="0">
              <a:solidFill>
                <a:srgbClr val="BD1521"/>
              </a:solidFill>
            </a:endParaRPr>
          </a:p>
          <a:p>
            <a:pPr eaLnBrk="1" hangingPunct="1"/>
            <a:r>
              <a:rPr lang="en-GB" altLang="en-US" dirty="0" smtClean="0"/>
              <a:t>Next discussion paper: </a:t>
            </a:r>
            <a:br>
              <a:rPr lang="en-GB" altLang="en-US" dirty="0" smtClean="0"/>
            </a:br>
            <a:r>
              <a:rPr lang="en-GB" altLang="en-US" dirty="0">
                <a:solidFill>
                  <a:srgbClr val="04356F"/>
                </a:solidFill>
              </a:rPr>
              <a:t>Disability and </a:t>
            </a:r>
            <a:r>
              <a:rPr lang="en-GB" altLang="en-US" dirty="0" smtClean="0">
                <a:solidFill>
                  <a:srgbClr val="04356F"/>
                </a:solidFill>
              </a:rPr>
              <a:t>Inclusion</a:t>
            </a:r>
            <a:r>
              <a:rPr lang="en-GB" altLang="en-US" dirty="0" smtClean="0">
                <a:solidFill>
                  <a:srgbClr val="04356F"/>
                </a:solidFill>
              </a:rPr>
              <a:t/>
            </a:r>
            <a:br>
              <a:rPr lang="en-GB" altLang="en-US" dirty="0" smtClean="0">
                <a:solidFill>
                  <a:srgbClr val="04356F"/>
                </a:solidFill>
              </a:rPr>
            </a:br>
            <a:r>
              <a:rPr lang="en-GB" altLang="en-US" dirty="0">
                <a:solidFill>
                  <a:srgbClr val="04356F"/>
                </a:solidFill>
              </a:rPr>
              <a:t>1</a:t>
            </a:r>
            <a:r>
              <a:rPr lang="en-GB" altLang="en-US" dirty="0" smtClean="0">
                <a:solidFill>
                  <a:srgbClr val="04356F"/>
                </a:solidFill>
              </a:rPr>
              <a:t> November </a:t>
            </a:r>
            <a:r>
              <a:rPr lang="en-GB" altLang="en-US" dirty="0" smtClean="0">
                <a:solidFill>
                  <a:srgbClr val="04356F"/>
                </a:solidFill>
              </a:rPr>
              <a:t>2018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557</TotalTime>
  <Words>346</Words>
  <Application>Microsoft Office PowerPoint</Application>
  <PresentationFormat>Widescreen</PresentationFormat>
  <Paragraphs>21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The Challenge and Opportunities of the  Digital Age</vt:lpstr>
      <vt:lpstr>The Challenge and Opportunities  of the Digital Age</vt:lpstr>
      <vt:lpstr>PowerPoint Presentation</vt:lpstr>
      <vt:lpstr>PowerPoint Presentation</vt:lpstr>
      <vt:lpstr>The Challenge and Opportunities  of the Digital Age</vt:lpstr>
      <vt:lpstr>Questions for discussion</vt:lpstr>
      <vt:lpstr>Questions for discussion</vt:lpstr>
      <vt:lpstr>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CPF Briefing 18-4 Digital</dc:title>
  <dc:creator>Hayward, John</dc:creator>
  <cp:lastModifiedBy>Hayward, John</cp:lastModifiedBy>
  <cp:revision>71</cp:revision>
  <dcterms:created xsi:type="dcterms:W3CDTF">2016-03-07T14:17:46Z</dcterms:created>
  <dcterms:modified xsi:type="dcterms:W3CDTF">2018-09-03T08:59:49Z</dcterms:modified>
</cp:coreProperties>
</file>