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18" r:id="rId4"/>
    <p:sldId id="319" r:id="rId5"/>
    <p:sldId id="320" r:id="rId6"/>
    <p:sldId id="317" r:id="rId7"/>
    <p:sldId id="313" r:id="rId8"/>
    <p:sldId id="314" r:id="rId9"/>
    <p:sldId id="304" r:id="rId10"/>
    <p:sldId id="315" r:id="rId11"/>
    <p:sldId id="316" r:id="rId12"/>
    <p:sldId id="264" r:id="rId13"/>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56F"/>
    <a:srgbClr val="BD1521"/>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73" d="100"/>
          <a:sy n="73" d="100"/>
        </p:scale>
        <p:origin x="114"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smtClean="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84322DBC-5D86-4976-ACEF-9DB8DE356DFD}" type="datetimeFigureOut">
              <a:rPr lang="en-GB"/>
              <a:pPr>
                <a:defRPr/>
              </a:pPr>
              <a:t>04/06/2018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4603C86C-9B05-4B7E-B36A-E4FA6EC2BE5E}" type="slidenum">
              <a:rPr lang="en-GB"/>
              <a:pPr>
                <a:defRPr/>
              </a:pPr>
              <a:t>‹#›</a:t>
            </a:fld>
            <a:endParaRPr lang="en-GB"/>
          </a:p>
        </p:txBody>
      </p:sp>
    </p:spTree>
    <p:extLst>
      <p:ext uri="{BB962C8B-B14F-4D97-AF65-F5344CB8AC3E}">
        <p14:creationId xmlns:p14="http://schemas.microsoft.com/office/powerpoint/2010/main" val="4288162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7864BBD5-A193-4D89-9E04-955B75526735}" type="datetimeFigureOut">
              <a:rPr lang="en-GB"/>
              <a:pPr>
                <a:defRPr/>
              </a:pPr>
              <a:t>04/06/2018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C469F60B-69B8-4978-860F-371E2E4E30C3}" type="slidenum">
              <a:rPr lang="en-GB"/>
              <a:pPr>
                <a:defRPr/>
              </a:pPr>
              <a:t>‹#›</a:t>
            </a:fld>
            <a:endParaRPr lang="en-GB"/>
          </a:p>
        </p:txBody>
      </p:sp>
    </p:spTree>
    <p:extLst>
      <p:ext uri="{BB962C8B-B14F-4D97-AF65-F5344CB8AC3E}">
        <p14:creationId xmlns:p14="http://schemas.microsoft.com/office/powerpoint/2010/main" val="3452078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E18D324B-CEE8-481C-9E1F-AF4836F2B475}" type="datetimeFigureOut">
              <a:rPr lang="en-GB"/>
              <a:pPr>
                <a:defRPr/>
              </a:pPr>
              <a:t>04/06/2018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138FC64-CDB7-4068-8ECF-71D0D11158F5}" type="slidenum">
              <a:rPr lang="en-GB"/>
              <a:pPr>
                <a:defRPr/>
              </a:pPr>
              <a:t>‹#›</a:t>
            </a:fld>
            <a:endParaRPr lang="en-GB"/>
          </a:p>
        </p:txBody>
      </p:sp>
    </p:spTree>
    <p:extLst>
      <p:ext uri="{BB962C8B-B14F-4D97-AF65-F5344CB8AC3E}">
        <p14:creationId xmlns:p14="http://schemas.microsoft.com/office/powerpoint/2010/main" val="3721613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A61EB03D-9B06-4B28-8039-B1AAE26F585A}" type="datetimeFigureOut">
              <a:rPr lang="en-GB"/>
              <a:pPr>
                <a:defRPr/>
              </a:pPr>
              <a:t>04/06/2018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44B8770F-2C10-44B0-9D03-45231957D083}" type="slidenum">
              <a:rPr lang="en-GB"/>
              <a:pPr>
                <a:defRPr/>
              </a:pPr>
              <a:t>‹#›</a:t>
            </a:fld>
            <a:endParaRPr lang="en-GB"/>
          </a:p>
        </p:txBody>
      </p:sp>
    </p:spTree>
    <p:extLst>
      <p:ext uri="{BB962C8B-B14F-4D97-AF65-F5344CB8AC3E}">
        <p14:creationId xmlns:p14="http://schemas.microsoft.com/office/powerpoint/2010/main" val="2722845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b="1">
                <a:solidFill>
                  <a:srgbClr val="04356F"/>
                </a:solidFil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BB5E7CB-C3B8-4177-9126-EDD340C3BECC}" type="datetimeFigureOut">
              <a:rPr lang="en-GB"/>
              <a:pPr>
                <a:defRPr/>
              </a:pPr>
              <a:t>04/06/2018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F9324F3D-2BB0-4F38-AA6B-B3D6076575CF}" type="slidenum">
              <a:rPr lang="en-GB"/>
              <a:pPr>
                <a:defRPr/>
              </a:pPr>
              <a:t>‹#›</a:t>
            </a:fld>
            <a:endParaRPr lang="en-GB"/>
          </a:p>
        </p:txBody>
      </p:sp>
    </p:spTree>
    <p:extLst>
      <p:ext uri="{BB962C8B-B14F-4D97-AF65-F5344CB8AC3E}">
        <p14:creationId xmlns:p14="http://schemas.microsoft.com/office/powerpoint/2010/main" val="2260514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1023AA3F-0F42-4EA2-BD96-070897CC1706}" type="datetimeFigureOut">
              <a:rPr lang="en-GB"/>
              <a:pPr>
                <a:defRPr/>
              </a:pPr>
              <a:t>04/06/2018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B14BF6F6-ED1E-44AC-BDC5-51386B287BFA}" type="slidenum">
              <a:rPr lang="en-GB"/>
              <a:pPr>
                <a:defRPr/>
              </a:pPr>
              <a:t>‹#›</a:t>
            </a:fld>
            <a:endParaRPr lang="en-GB"/>
          </a:p>
        </p:txBody>
      </p:sp>
    </p:spTree>
    <p:extLst>
      <p:ext uri="{BB962C8B-B14F-4D97-AF65-F5344CB8AC3E}">
        <p14:creationId xmlns:p14="http://schemas.microsoft.com/office/powerpoint/2010/main" val="129854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1">
                <a:solidFill>
                  <a:srgbClr val="04356F"/>
                </a:solidFil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66CABFA8-1216-437D-8878-B89BD9065605}" type="datetimeFigureOut">
              <a:rPr lang="en-GB"/>
              <a:pPr>
                <a:defRPr/>
              </a:pPr>
              <a:t>04/06/2018</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B9506D18-8700-4B12-BE15-AB2F1A4ECFBC}" type="slidenum">
              <a:rPr lang="en-GB"/>
              <a:pPr>
                <a:defRPr/>
              </a:pPr>
              <a:t>‹#›</a:t>
            </a:fld>
            <a:endParaRPr lang="en-GB"/>
          </a:p>
        </p:txBody>
      </p:sp>
    </p:spTree>
    <p:extLst>
      <p:ext uri="{BB962C8B-B14F-4D97-AF65-F5344CB8AC3E}">
        <p14:creationId xmlns:p14="http://schemas.microsoft.com/office/powerpoint/2010/main" val="1722462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ACAB095A-4F26-4603-9A92-375726D38495}" type="datetimeFigureOut">
              <a:rPr lang="en-GB"/>
              <a:pPr>
                <a:defRPr/>
              </a:pPr>
              <a:t>04/06/2018</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75CEA31A-A0A8-474B-8D64-8517D8714245}" type="slidenum">
              <a:rPr lang="en-GB"/>
              <a:pPr>
                <a:defRPr/>
              </a:pPr>
              <a:t>‹#›</a:t>
            </a:fld>
            <a:endParaRPr lang="en-GB"/>
          </a:p>
        </p:txBody>
      </p:sp>
    </p:spTree>
    <p:extLst>
      <p:ext uri="{BB962C8B-B14F-4D97-AF65-F5344CB8AC3E}">
        <p14:creationId xmlns:p14="http://schemas.microsoft.com/office/powerpoint/2010/main" val="78127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3489CD2-CABB-42F8-9BBD-3780E688E05C}" type="datetimeFigureOut">
              <a:rPr lang="en-GB"/>
              <a:pPr>
                <a:defRPr/>
              </a:pPr>
              <a:t>04/06/2018</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608DF5DD-B359-4782-8D13-E3EC8984B4B6}" type="slidenum">
              <a:rPr lang="en-GB"/>
              <a:pPr>
                <a:defRPr/>
              </a:pPr>
              <a:t>‹#›</a:t>
            </a:fld>
            <a:endParaRPr lang="en-GB"/>
          </a:p>
        </p:txBody>
      </p:sp>
    </p:spTree>
    <p:extLst>
      <p:ext uri="{BB962C8B-B14F-4D97-AF65-F5344CB8AC3E}">
        <p14:creationId xmlns:p14="http://schemas.microsoft.com/office/powerpoint/2010/main" val="4167804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solidFill>
                  <a:srgbClr val="04356F"/>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solidFill>
                  <a:srgbClr val="04356F"/>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BCEFAE7-3A68-4A96-A4CC-E7EA022DFEA5}" type="datetimeFigureOut">
              <a:rPr lang="en-GB"/>
              <a:pPr>
                <a:defRPr/>
              </a:pPr>
              <a:t>04/06/2018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4B4F71BC-EACC-4449-A505-520AB505822A}" type="slidenum">
              <a:rPr lang="en-GB"/>
              <a:pPr>
                <a:defRPr/>
              </a:pPr>
              <a:t>‹#›</a:t>
            </a:fld>
            <a:endParaRPr lang="en-GB"/>
          </a:p>
        </p:txBody>
      </p:sp>
    </p:spTree>
    <p:extLst>
      <p:ext uri="{BB962C8B-B14F-4D97-AF65-F5344CB8AC3E}">
        <p14:creationId xmlns:p14="http://schemas.microsoft.com/office/powerpoint/2010/main" val="1395196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solidFill>
                  <a:srgbClr val="04356F"/>
                </a:solidFill>
              </a:defRPr>
            </a:lvl1pPr>
          </a:lstStyle>
          <a:p>
            <a:r>
              <a:rPr lang="en-US" dirty="0" smtClean="0"/>
              <a:t>Click to edit Master title style</a:t>
            </a:r>
            <a:endParaRPr lang="en-GB" dirty="0"/>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E24F702-0318-40E0-BA8F-AE6555E98E7B}" type="datetimeFigureOut">
              <a:rPr lang="en-GB"/>
              <a:pPr>
                <a:defRPr/>
              </a:pPr>
              <a:t>04/06/2018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5E76C453-39F6-43BB-BD38-AC9B19BE66A2}" type="slidenum">
              <a:rPr lang="en-GB"/>
              <a:pPr>
                <a:defRPr/>
              </a:pPr>
              <a:t>‹#›</a:t>
            </a:fld>
            <a:endParaRPr lang="en-GB"/>
          </a:p>
        </p:txBody>
      </p:sp>
    </p:spTree>
    <p:extLst>
      <p:ext uri="{BB962C8B-B14F-4D97-AF65-F5344CB8AC3E}">
        <p14:creationId xmlns:p14="http://schemas.microsoft.com/office/powerpoint/2010/main" val="1530204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0E9CC0F-80D8-4BA8-A613-1D71DD6D128C}" type="datetimeFigureOut">
              <a:rPr lang="en-GB"/>
              <a:pPr>
                <a:defRPr/>
              </a:pPr>
              <a:t>04/06/2018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24E35F76-6C13-4118-82D9-3C1537BE6982}" type="slidenum">
              <a:rPr lang="en-GB"/>
              <a:pPr>
                <a:defRPr/>
              </a:pPr>
              <a:t>‹#›</a:t>
            </a:fld>
            <a:endParaRPr lang="en-GB"/>
          </a:p>
        </p:txBody>
      </p:sp>
      <p:pic>
        <p:nvPicPr>
          <p:cNvPr id="1031" name="Picture 6"/>
          <p:cNvPicPr>
            <a:picLocks noChangeAspect="1"/>
          </p:cNvPicPr>
          <p:nvPr userDrawn="1"/>
        </p:nvPicPr>
        <p:blipFill>
          <a:blip r:embed="rId13" cstate="screen">
            <a:extLst>
              <a:ext uri="{28A0092B-C50C-407E-A947-70E740481C1C}">
                <a14:useLocalDpi xmlns:a14="http://schemas.microsoft.com/office/drawing/2010/main" val="0"/>
              </a:ext>
            </a:extLst>
          </a:blip>
          <a:srcRect/>
          <a:stretch>
            <a:fillRect/>
          </a:stretch>
        </p:blipFill>
        <p:spPr bwMode="auto">
          <a:xfrm>
            <a:off x="9647238" y="4381500"/>
            <a:ext cx="2339975"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89" y="-13063"/>
            <a:ext cx="12193089" cy="6844938"/>
          </a:xfrm>
          <a:prstGeom prst="rect">
            <a:avLst/>
          </a:prstGeom>
        </p:spPr>
      </p:pic>
      <p:sp>
        <p:nvSpPr>
          <p:cNvPr id="2050" name="Title 1"/>
          <p:cNvSpPr>
            <a:spLocks noGrp="1"/>
          </p:cNvSpPr>
          <p:nvPr>
            <p:ph type="ctrTitle"/>
          </p:nvPr>
        </p:nvSpPr>
        <p:spPr>
          <a:xfrm>
            <a:off x="-1114697" y="3800248"/>
            <a:ext cx="9144000" cy="2387600"/>
          </a:xfrm>
        </p:spPr>
        <p:txBody>
          <a:bodyPr/>
          <a:lstStyle/>
          <a:p>
            <a:pPr eaLnBrk="1" hangingPunct="1"/>
            <a:r>
              <a:rPr lang="en-GB" b="1" dirty="0" smtClean="0">
                <a:ln w="25400" cap="rnd" cmpd="sng" algn="ctr">
                  <a:solidFill>
                    <a:srgbClr val="1F497D"/>
                  </a:solidFill>
                  <a:prstDash val="solid"/>
                  <a:bevel/>
                </a:ln>
                <a:solidFill>
                  <a:srgbClr val="FFFFFF"/>
                </a:solidFill>
                <a:latin typeface="+mn-lt"/>
                <a:ea typeface="Times New Roman" panose="02020603050405020304" pitchFamily="18" charset="0"/>
                <a:cs typeface="Times New Roman" panose="02020603050405020304" pitchFamily="18" charset="0"/>
              </a:rPr>
              <a:t>Health &amp; Social Care</a:t>
            </a:r>
            <a:endParaRPr lang="en-GB" altLang="en-US" b="1" dirty="0" smtClean="0">
              <a:solidFill>
                <a:schemeClr val="bg1"/>
              </a:solidFill>
              <a:latin typeface="+mn-lt"/>
            </a:endParaRPr>
          </a:p>
        </p:txBody>
      </p:sp>
      <p:sp>
        <p:nvSpPr>
          <p:cNvPr id="2051" name="Subtitle 2"/>
          <p:cNvSpPr>
            <a:spLocks noGrp="1"/>
          </p:cNvSpPr>
          <p:nvPr>
            <p:ph type="subTitle" idx="1"/>
          </p:nvPr>
        </p:nvSpPr>
        <p:spPr>
          <a:xfrm>
            <a:off x="2122714" y="6036288"/>
            <a:ext cx="2669177" cy="473573"/>
          </a:xfrm>
        </p:spPr>
        <p:txBody>
          <a:bodyPr/>
          <a:lstStyle/>
          <a:p>
            <a:pPr eaLnBrk="1" hangingPunct="1"/>
            <a:r>
              <a:rPr lang="en-GB" altLang="en-US" b="1" dirty="0" smtClean="0">
                <a:solidFill>
                  <a:schemeClr val="bg1"/>
                </a:solidFill>
              </a:rPr>
              <a:t>June 2018</a:t>
            </a:r>
          </a:p>
        </p:txBody>
      </p:sp>
      <p:pic>
        <p:nvPicPr>
          <p:cNvPr id="6" name="Picture 6"/>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10175558" y="144780"/>
            <a:ext cx="1843995" cy="1843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GB" altLang="en-US" smtClean="0"/>
              <a:t>Questions for discussion</a:t>
            </a:r>
          </a:p>
        </p:txBody>
      </p:sp>
      <p:sp>
        <p:nvSpPr>
          <p:cNvPr id="3" name="Content Placeholder 2"/>
          <p:cNvSpPr>
            <a:spLocks noGrp="1"/>
          </p:cNvSpPr>
          <p:nvPr>
            <p:ph idx="1"/>
          </p:nvPr>
        </p:nvSpPr>
        <p:spPr>
          <a:xfrm>
            <a:off x="838200" y="1825624"/>
            <a:ext cx="10515600" cy="4792889"/>
          </a:xfrm>
        </p:spPr>
        <p:txBody>
          <a:bodyPr/>
          <a:lstStyle/>
          <a:p>
            <a:pPr marL="514350" indent="-514350">
              <a:buFont typeface="+mj-lt"/>
              <a:buAutoNum type="arabicPeriod" startAt="7"/>
            </a:pPr>
            <a:r>
              <a:rPr lang="en-GB" sz="2600" dirty="0" smtClean="0"/>
              <a:t>What more could the NHS do to encourage people to want to work for it? What sorts of practices do you associate with really good employers in other sectors, which the NHS should adopt?</a:t>
            </a:r>
          </a:p>
          <a:p>
            <a:pPr marL="514350" indent="-514350">
              <a:buFont typeface="+mj-lt"/>
              <a:buAutoNum type="arabicPeriod" startAt="7"/>
            </a:pPr>
            <a:r>
              <a:rPr lang="en-GB" sz="2600" dirty="0" smtClean="0"/>
              <a:t>How might we continue to fund sustainably a growing NHS?</a:t>
            </a:r>
          </a:p>
          <a:p>
            <a:pPr marL="514350" indent="-514350">
              <a:buFont typeface="+mj-lt"/>
              <a:buAutoNum type="arabicPeriod" startAt="7"/>
            </a:pPr>
            <a:r>
              <a:rPr lang="en-GB" sz="2600" dirty="0" smtClean="0"/>
              <a:t>As the NHS budget grows, what health services or treatment areas should be prioritised?</a:t>
            </a:r>
            <a:endParaRPr lang="en-GB" sz="2600" dirty="0"/>
          </a:p>
        </p:txBody>
      </p:sp>
    </p:spTree>
    <p:extLst>
      <p:ext uri="{BB962C8B-B14F-4D97-AF65-F5344CB8AC3E}">
        <p14:creationId xmlns:p14="http://schemas.microsoft.com/office/powerpoint/2010/main" val="3762397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GB" altLang="en-US" smtClean="0"/>
              <a:t>Questions for discussion</a:t>
            </a:r>
          </a:p>
        </p:txBody>
      </p:sp>
      <p:sp>
        <p:nvSpPr>
          <p:cNvPr id="3" name="Content Placeholder 2"/>
          <p:cNvSpPr>
            <a:spLocks noGrp="1"/>
          </p:cNvSpPr>
          <p:nvPr>
            <p:ph idx="1"/>
          </p:nvPr>
        </p:nvSpPr>
        <p:spPr>
          <a:xfrm>
            <a:off x="838200" y="1825624"/>
            <a:ext cx="10515600" cy="4792889"/>
          </a:xfrm>
        </p:spPr>
        <p:txBody>
          <a:bodyPr/>
          <a:lstStyle/>
          <a:p>
            <a:pPr marL="514350" indent="-514350">
              <a:buFont typeface="+mj-lt"/>
              <a:buAutoNum type="arabicPeriod" startAt="10"/>
            </a:pPr>
            <a:r>
              <a:rPr lang="en-GB" sz="2600" dirty="0" smtClean="0"/>
              <a:t>What could be done to raise awareness among working age adults about the risks of future care costs? How should we fund the need for increased social care?</a:t>
            </a:r>
          </a:p>
          <a:p>
            <a:pPr marL="514350" indent="-514350">
              <a:buFont typeface="+mj-lt"/>
              <a:buAutoNum type="arabicPeriod" startAt="10"/>
            </a:pPr>
            <a:r>
              <a:rPr lang="en-GB" sz="2600" dirty="0" smtClean="0"/>
              <a:t>What should be the guiding principles for Conservatives in making these decisions?</a:t>
            </a:r>
          </a:p>
          <a:p>
            <a:pPr marL="514350" indent="-514350">
              <a:buFont typeface="+mj-lt"/>
              <a:buAutoNum type="arabicPeriod" startAt="10"/>
            </a:pPr>
            <a:r>
              <a:rPr lang="en-GB" sz="2600" dirty="0" smtClean="0"/>
              <a:t>Is there any other question you think should have been asked or observation you would like to make?</a:t>
            </a:r>
            <a:endParaRPr lang="en-GB" sz="2600" dirty="0"/>
          </a:p>
        </p:txBody>
      </p:sp>
    </p:spTree>
    <p:extLst>
      <p:ext uri="{BB962C8B-B14F-4D97-AF65-F5344CB8AC3E}">
        <p14:creationId xmlns:p14="http://schemas.microsoft.com/office/powerpoint/2010/main" val="849422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GB" altLang="en-US" smtClean="0"/>
              <a:t>Next steps</a:t>
            </a:r>
          </a:p>
        </p:txBody>
      </p:sp>
      <p:sp>
        <p:nvSpPr>
          <p:cNvPr id="3" name="Content Placeholder 2"/>
          <p:cNvSpPr>
            <a:spLocks noGrp="1"/>
          </p:cNvSpPr>
          <p:nvPr>
            <p:ph idx="1"/>
          </p:nvPr>
        </p:nvSpPr>
        <p:spPr/>
        <p:txBody>
          <a:bodyPr/>
          <a:lstStyle/>
          <a:p>
            <a:pPr eaLnBrk="1" hangingPunct="1"/>
            <a:r>
              <a:rPr lang="en-GB" altLang="en-US" dirty="0" smtClean="0"/>
              <a:t>Deadline for submission of responses: </a:t>
            </a:r>
            <a:br>
              <a:rPr lang="en-GB" altLang="en-US" dirty="0" smtClean="0"/>
            </a:br>
            <a:r>
              <a:rPr lang="en-GB" altLang="en-US" dirty="0" smtClean="0">
                <a:solidFill>
                  <a:srgbClr val="04356F"/>
                </a:solidFill>
              </a:rPr>
              <a:t>31 August by email to</a:t>
            </a:r>
            <a:r>
              <a:rPr lang="en-GB" altLang="en-US" dirty="0" smtClean="0"/>
              <a:t> </a:t>
            </a:r>
            <a:r>
              <a:rPr lang="en-GB" altLang="en-US" dirty="0" smtClean="0">
                <a:solidFill>
                  <a:srgbClr val="BD1521"/>
                </a:solidFill>
              </a:rPr>
              <a:t>CPF.Papers@Conservatives.com</a:t>
            </a:r>
            <a:r>
              <a:rPr lang="en-GB" altLang="en-US" dirty="0">
                <a:solidFill>
                  <a:srgbClr val="04356F"/>
                </a:solidFill>
              </a:rPr>
              <a:t> </a:t>
            </a:r>
            <a:r>
              <a:rPr lang="en-GB" altLang="en-US" dirty="0" smtClean="0">
                <a:solidFill>
                  <a:srgbClr val="04356F"/>
                </a:solidFill>
              </a:rPr>
              <a:t/>
            </a:r>
            <a:br>
              <a:rPr lang="en-GB" altLang="en-US" dirty="0" smtClean="0">
                <a:solidFill>
                  <a:srgbClr val="04356F"/>
                </a:solidFill>
              </a:rPr>
            </a:br>
            <a:r>
              <a:rPr lang="en-GB" altLang="en-US" dirty="0" smtClean="0">
                <a:solidFill>
                  <a:srgbClr val="04356F"/>
                </a:solidFill>
              </a:rPr>
              <a:t>using the supplied response form</a:t>
            </a:r>
            <a:endParaRPr lang="en-GB" altLang="en-US" dirty="0" smtClean="0">
              <a:solidFill>
                <a:srgbClr val="BD1521"/>
              </a:solidFill>
            </a:endParaRPr>
          </a:p>
          <a:p>
            <a:pPr eaLnBrk="1" hangingPunct="1"/>
            <a:r>
              <a:rPr lang="en-GB" altLang="en-US" dirty="0" smtClean="0"/>
              <a:t>Next discussion paper: </a:t>
            </a:r>
            <a:br>
              <a:rPr lang="en-GB" altLang="en-US" dirty="0" smtClean="0"/>
            </a:br>
            <a:r>
              <a:rPr lang="en-GB" altLang="en-US" dirty="0" smtClean="0">
                <a:solidFill>
                  <a:srgbClr val="04356F"/>
                </a:solidFill>
              </a:rPr>
              <a:t>The </a:t>
            </a:r>
            <a:r>
              <a:rPr lang="en-GB" altLang="en-US" dirty="0">
                <a:solidFill>
                  <a:srgbClr val="04356F"/>
                </a:solidFill>
              </a:rPr>
              <a:t>challenge and opportunities of the digital age</a:t>
            </a:r>
            <a:r>
              <a:rPr lang="en-GB" altLang="en-US" dirty="0" smtClean="0">
                <a:solidFill>
                  <a:srgbClr val="04356F"/>
                </a:solidFill>
              </a:rPr>
              <a:t/>
            </a:r>
            <a:br>
              <a:rPr lang="en-GB" altLang="en-US" dirty="0" smtClean="0">
                <a:solidFill>
                  <a:srgbClr val="04356F"/>
                </a:solidFill>
              </a:rPr>
            </a:br>
            <a:r>
              <a:rPr lang="en-GB" altLang="en-US" dirty="0">
                <a:solidFill>
                  <a:srgbClr val="04356F"/>
                </a:solidFill>
              </a:rPr>
              <a:t>3</a:t>
            </a:r>
            <a:r>
              <a:rPr lang="en-GB" altLang="en-US" dirty="0" smtClean="0">
                <a:solidFill>
                  <a:srgbClr val="04356F"/>
                </a:solidFill>
              </a:rPr>
              <a:t> September 2018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GB" dirty="0"/>
              <a:t>Health &amp; Social Care</a:t>
            </a:r>
            <a:endParaRPr lang="en-GB" altLang="en-US" dirty="0" smtClean="0"/>
          </a:p>
        </p:txBody>
      </p:sp>
      <p:sp>
        <p:nvSpPr>
          <p:cNvPr id="4099" name="Content Placeholder 2"/>
          <p:cNvSpPr>
            <a:spLocks noGrp="1"/>
          </p:cNvSpPr>
          <p:nvPr>
            <p:ph idx="1"/>
          </p:nvPr>
        </p:nvSpPr>
        <p:spPr>
          <a:xfrm>
            <a:off x="652463" y="1690688"/>
            <a:ext cx="11090275" cy="4486275"/>
          </a:xfrm>
        </p:spPr>
        <p:txBody>
          <a:bodyPr/>
          <a:lstStyle/>
          <a:p>
            <a:pPr marL="0" indent="0" eaLnBrk="1" hangingPunct="1">
              <a:buNone/>
            </a:pPr>
            <a:r>
              <a:rPr lang="en-GB" sz="3600" i="1" dirty="0"/>
              <a:t>“How we care for our most vulnerable citizens is the true litmus test of whether we are a civilised society – not only the care for older people but for younger disabled people who are living much longer</a:t>
            </a:r>
            <a:r>
              <a:rPr lang="en-GB" sz="3600" i="1" dirty="0" smtClean="0"/>
              <a:t>.”</a:t>
            </a:r>
            <a:endParaRPr lang="en-US" sz="3600" i="1" dirty="0"/>
          </a:p>
          <a:p>
            <a:pPr marL="0" indent="0" eaLnBrk="1" hangingPunct="1">
              <a:buNone/>
            </a:pPr>
            <a:r>
              <a:rPr lang="en-GB" altLang="en-US" sz="3600" i="1" dirty="0">
                <a:solidFill>
                  <a:srgbClr val="04356F"/>
                </a:solidFill>
              </a:rPr>
              <a:t>(The </a:t>
            </a:r>
            <a:r>
              <a:rPr lang="en-GB" altLang="en-US" sz="3600" i="1" dirty="0" err="1">
                <a:solidFill>
                  <a:srgbClr val="04356F"/>
                </a:solidFill>
              </a:rPr>
              <a:t>Rt</a:t>
            </a:r>
            <a:r>
              <a:rPr lang="en-GB" altLang="en-US" sz="3600" i="1" dirty="0">
                <a:solidFill>
                  <a:srgbClr val="04356F"/>
                </a:solidFill>
              </a:rPr>
              <a:t> Hon Jeremy Hunt MP, Secretary of State for Health &amp; Social Care)</a:t>
            </a:r>
            <a:endParaRPr lang="en-GB" altLang="en-US" sz="3600" i="1" dirty="0" smtClean="0">
              <a:solidFill>
                <a:srgbClr val="04356F"/>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636" y="365125"/>
            <a:ext cx="11014164" cy="1325563"/>
          </a:xfrm>
        </p:spPr>
        <p:txBody>
          <a:bodyPr/>
          <a:lstStyle/>
          <a:p>
            <a:r>
              <a:rPr lang="en-GB" dirty="0" smtClean="0"/>
              <a:t>Health </a:t>
            </a:r>
            <a:r>
              <a:rPr lang="en-GB" dirty="0"/>
              <a:t>Care System Performance Rankings</a:t>
            </a:r>
          </a:p>
        </p:txBody>
      </p:sp>
      <p:graphicFrame>
        <p:nvGraphicFramePr>
          <p:cNvPr id="4" name="Table 3"/>
          <p:cNvGraphicFramePr>
            <a:graphicFrameLocks noGrp="1"/>
          </p:cNvGraphicFramePr>
          <p:nvPr>
            <p:extLst>
              <p:ext uri="{D42A27DB-BD31-4B8C-83A1-F6EECF244321}">
                <p14:modId xmlns:p14="http://schemas.microsoft.com/office/powerpoint/2010/main" val="3042754457"/>
              </p:ext>
            </p:extLst>
          </p:nvPr>
        </p:nvGraphicFramePr>
        <p:xfrm>
          <a:off x="339636" y="1920240"/>
          <a:ext cx="9209312" cy="4454435"/>
        </p:xfrm>
        <a:graphic>
          <a:graphicData uri="http://schemas.openxmlformats.org/drawingml/2006/table">
            <a:tbl>
              <a:tblPr firstRow="1" firstCol="1">
                <a:tableStyleId>{5C22544A-7EE6-4342-B048-85BDC9FD1C3A}</a:tableStyleId>
              </a:tblPr>
              <a:tblGrid>
                <a:gridCol w="1358535"/>
                <a:gridCol w="713707"/>
                <a:gridCol w="713707"/>
                <a:gridCol w="713707"/>
                <a:gridCol w="713707"/>
                <a:gridCol w="713707"/>
                <a:gridCol w="713707"/>
                <a:gridCol w="713707"/>
                <a:gridCol w="713707"/>
                <a:gridCol w="713707"/>
                <a:gridCol w="713707"/>
                <a:gridCol w="713707"/>
              </a:tblGrid>
              <a:tr h="501908">
                <a:tc>
                  <a:txBody>
                    <a:bodyPr/>
                    <a:lstStyle/>
                    <a:p>
                      <a:endParaRPr lang="en-GB" sz="1600" dirty="0">
                        <a:effectLst/>
                        <a:latin typeface="Times New Roman" panose="02020603050405020304" pitchFamily="18" charset="0"/>
                      </a:endParaRPr>
                    </a:p>
                  </a:txBody>
                  <a:tcPr marL="45720" marR="45720" anchor="ctr"/>
                </a:tc>
                <a:tc>
                  <a:txBody>
                    <a:bodyPr/>
                    <a:lstStyle/>
                    <a:p>
                      <a:pPr marL="0" marR="0">
                        <a:spcBef>
                          <a:spcPts val="0"/>
                        </a:spcBef>
                        <a:spcAft>
                          <a:spcPts val="0"/>
                        </a:spcAft>
                      </a:pPr>
                      <a:r>
                        <a:rPr lang="en-US" sz="1600">
                          <a:effectLst/>
                        </a:rPr>
                        <a:t>AUS</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45720" marR="45720" anchor="ctr"/>
                </a:tc>
                <a:tc>
                  <a:txBody>
                    <a:bodyPr/>
                    <a:lstStyle/>
                    <a:p>
                      <a:pPr marL="0" marR="0">
                        <a:spcBef>
                          <a:spcPts val="0"/>
                        </a:spcBef>
                        <a:spcAft>
                          <a:spcPts val="0"/>
                        </a:spcAft>
                      </a:pPr>
                      <a:r>
                        <a:rPr lang="en-US" sz="1600">
                          <a:effectLst/>
                        </a:rPr>
                        <a:t>CAN</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45720" marR="45720" anchor="ctr"/>
                </a:tc>
                <a:tc>
                  <a:txBody>
                    <a:bodyPr/>
                    <a:lstStyle/>
                    <a:p>
                      <a:pPr marL="0" marR="0">
                        <a:spcBef>
                          <a:spcPts val="0"/>
                        </a:spcBef>
                        <a:spcAft>
                          <a:spcPts val="0"/>
                        </a:spcAft>
                      </a:pPr>
                      <a:r>
                        <a:rPr lang="en-US" sz="1600">
                          <a:effectLst/>
                        </a:rPr>
                        <a:t>FRA</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45720" marR="45720" anchor="ctr"/>
                </a:tc>
                <a:tc>
                  <a:txBody>
                    <a:bodyPr/>
                    <a:lstStyle/>
                    <a:p>
                      <a:pPr marL="0" marR="0">
                        <a:spcBef>
                          <a:spcPts val="0"/>
                        </a:spcBef>
                        <a:spcAft>
                          <a:spcPts val="0"/>
                        </a:spcAft>
                      </a:pPr>
                      <a:r>
                        <a:rPr lang="en-US" sz="1600">
                          <a:effectLst/>
                        </a:rPr>
                        <a:t>GER</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45720" marR="45720" anchor="ctr"/>
                </a:tc>
                <a:tc>
                  <a:txBody>
                    <a:bodyPr/>
                    <a:lstStyle/>
                    <a:p>
                      <a:pPr marL="0" marR="0">
                        <a:spcBef>
                          <a:spcPts val="0"/>
                        </a:spcBef>
                        <a:spcAft>
                          <a:spcPts val="0"/>
                        </a:spcAft>
                      </a:pPr>
                      <a:r>
                        <a:rPr lang="en-US" sz="1600">
                          <a:effectLst/>
                        </a:rPr>
                        <a:t>NETH</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45720" marR="45720" anchor="ctr"/>
                </a:tc>
                <a:tc>
                  <a:txBody>
                    <a:bodyPr/>
                    <a:lstStyle/>
                    <a:p>
                      <a:pPr marL="0" marR="0">
                        <a:spcBef>
                          <a:spcPts val="0"/>
                        </a:spcBef>
                        <a:spcAft>
                          <a:spcPts val="0"/>
                        </a:spcAft>
                      </a:pPr>
                      <a:r>
                        <a:rPr lang="en-US" sz="1600">
                          <a:effectLst/>
                        </a:rPr>
                        <a:t>NZ</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45720" marR="45720" anchor="ctr"/>
                </a:tc>
                <a:tc>
                  <a:txBody>
                    <a:bodyPr/>
                    <a:lstStyle/>
                    <a:p>
                      <a:pPr marL="0" marR="0">
                        <a:spcBef>
                          <a:spcPts val="0"/>
                        </a:spcBef>
                        <a:spcAft>
                          <a:spcPts val="0"/>
                        </a:spcAft>
                      </a:pPr>
                      <a:r>
                        <a:rPr lang="en-US" sz="1600">
                          <a:effectLst/>
                        </a:rPr>
                        <a:t>NOR</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45720" marR="45720" anchor="ctr"/>
                </a:tc>
                <a:tc>
                  <a:txBody>
                    <a:bodyPr/>
                    <a:lstStyle/>
                    <a:p>
                      <a:pPr marL="0" marR="0">
                        <a:spcBef>
                          <a:spcPts val="0"/>
                        </a:spcBef>
                        <a:spcAft>
                          <a:spcPts val="0"/>
                        </a:spcAft>
                      </a:pPr>
                      <a:r>
                        <a:rPr lang="en-US" sz="1600">
                          <a:effectLst/>
                        </a:rPr>
                        <a:t>SWE</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45720" marR="45720" anchor="ctr"/>
                </a:tc>
                <a:tc>
                  <a:txBody>
                    <a:bodyPr/>
                    <a:lstStyle/>
                    <a:p>
                      <a:pPr marL="0" marR="0">
                        <a:spcBef>
                          <a:spcPts val="0"/>
                        </a:spcBef>
                        <a:spcAft>
                          <a:spcPts val="0"/>
                        </a:spcAft>
                      </a:pPr>
                      <a:r>
                        <a:rPr lang="en-US" sz="1600">
                          <a:effectLst/>
                        </a:rPr>
                        <a:t>SWIZ</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45720" marR="45720" anchor="ctr"/>
                </a:tc>
                <a:tc>
                  <a:txBody>
                    <a:bodyPr/>
                    <a:lstStyle/>
                    <a:p>
                      <a:pPr marL="0" marR="0">
                        <a:spcBef>
                          <a:spcPts val="0"/>
                        </a:spcBef>
                        <a:spcAft>
                          <a:spcPts val="0"/>
                        </a:spcAft>
                      </a:pPr>
                      <a:r>
                        <a:rPr lang="en-US" sz="1600">
                          <a:effectLst/>
                        </a:rPr>
                        <a:t>UK</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45720" marR="45720" anchor="ctr"/>
                </a:tc>
                <a:tc>
                  <a:txBody>
                    <a:bodyPr/>
                    <a:lstStyle/>
                    <a:p>
                      <a:pPr marL="0" marR="0">
                        <a:spcBef>
                          <a:spcPts val="0"/>
                        </a:spcBef>
                        <a:spcAft>
                          <a:spcPts val="0"/>
                        </a:spcAft>
                      </a:pPr>
                      <a:r>
                        <a:rPr lang="en-US" sz="1600">
                          <a:effectLst/>
                        </a:rPr>
                        <a:t>US</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45720" marR="45720" anchor="ctr"/>
                </a:tc>
              </a:tr>
              <a:tr h="815601">
                <a:tc>
                  <a:txBody>
                    <a:bodyPr/>
                    <a:lstStyle/>
                    <a:p>
                      <a:pPr marL="0" marR="0">
                        <a:spcBef>
                          <a:spcPts val="0"/>
                        </a:spcBef>
                        <a:spcAft>
                          <a:spcPts val="0"/>
                        </a:spcAft>
                      </a:pPr>
                      <a:r>
                        <a:rPr lang="en-US" sz="1600">
                          <a:effectLst/>
                        </a:rPr>
                        <a:t>OVERALL RANKING</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600">
                          <a:effectLst/>
                        </a:rPr>
                        <a:t>2</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9</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10</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8</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3</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4</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4</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6</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6</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1</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11</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r>
              <a:tr h="501908">
                <a:tc>
                  <a:txBody>
                    <a:bodyPr/>
                    <a:lstStyle/>
                    <a:p>
                      <a:pPr marL="0" marR="0">
                        <a:spcBef>
                          <a:spcPts val="0"/>
                        </a:spcBef>
                        <a:spcAft>
                          <a:spcPts val="0"/>
                        </a:spcAft>
                      </a:pPr>
                      <a:r>
                        <a:rPr lang="en-US" sz="1600">
                          <a:effectLst/>
                        </a:rPr>
                        <a:t>Care Process</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600">
                          <a:effectLst/>
                        </a:rPr>
                        <a:t>2</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6</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9</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8</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4</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3</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10</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11</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7</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1</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5</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r>
              <a:tr h="501908">
                <a:tc>
                  <a:txBody>
                    <a:bodyPr/>
                    <a:lstStyle/>
                    <a:p>
                      <a:pPr marL="0" marR="0">
                        <a:spcBef>
                          <a:spcPts val="0"/>
                        </a:spcBef>
                        <a:spcAft>
                          <a:spcPts val="0"/>
                        </a:spcAft>
                      </a:pPr>
                      <a:r>
                        <a:rPr lang="en-US" sz="1600">
                          <a:effectLst/>
                        </a:rPr>
                        <a:t>Access</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600">
                          <a:effectLst/>
                        </a:rPr>
                        <a:t>4</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10</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9</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2</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1</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7</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5</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6</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8</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3</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11</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r>
              <a:tr h="815601">
                <a:tc>
                  <a:txBody>
                    <a:bodyPr/>
                    <a:lstStyle/>
                    <a:p>
                      <a:pPr marL="0" marR="0">
                        <a:spcBef>
                          <a:spcPts val="0"/>
                        </a:spcBef>
                        <a:spcAft>
                          <a:spcPts val="0"/>
                        </a:spcAft>
                      </a:pPr>
                      <a:r>
                        <a:rPr lang="en-US" sz="1600">
                          <a:effectLst/>
                        </a:rPr>
                        <a:t>Administrative Efficiency</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600">
                          <a:effectLst/>
                        </a:rPr>
                        <a:t>1</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6</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11</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6</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9</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2</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4</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5</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8</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3</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10</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r>
              <a:tr h="501908">
                <a:tc>
                  <a:txBody>
                    <a:bodyPr/>
                    <a:lstStyle/>
                    <a:p>
                      <a:pPr marL="0" marR="0">
                        <a:spcBef>
                          <a:spcPts val="0"/>
                        </a:spcBef>
                        <a:spcAft>
                          <a:spcPts val="0"/>
                        </a:spcAft>
                      </a:pPr>
                      <a:r>
                        <a:rPr lang="en-US" sz="1600">
                          <a:effectLst/>
                        </a:rPr>
                        <a:t>Equity</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600">
                          <a:effectLst/>
                        </a:rPr>
                        <a:t>7</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9</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10</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6</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2</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8</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5</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3</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4</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1</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a:effectLst/>
                        </a:rPr>
                        <a:t>11</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r>
              <a:tr h="815601">
                <a:tc>
                  <a:txBody>
                    <a:bodyPr/>
                    <a:lstStyle/>
                    <a:p>
                      <a:pPr marL="0" marR="0">
                        <a:spcBef>
                          <a:spcPts val="0"/>
                        </a:spcBef>
                        <a:spcAft>
                          <a:spcPts val="0"/>
                        </a:spcAft>
                      </a:pPr>
                      <a:r>
                        <a:rPr lang="en-US" sz="1600">
                          <a:effectLst/>
                        </a:rPr>
                        <a:t>Health Care Outcomes</a:t>
                      </a:r>
                      <a:endParaRPr lang="en-GB" sz="1600">
                        <a:effectLst/>
                        <a:latin typeface="Verdana" panose="020B0604030504040204" pitchFamily="34" charset="0"/>
                        <a:ea typeface="Times New Roman" panose="02020603050405020304" pitchFamily="18"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600" dirty="0">
                          <a:effectLst/>
                        </a:rPr>
                        <a:t>1</a:t>
                      </a:r>
                      <a:endParaRPr lang="en-GB" sz="16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dirty="0">
                          <a:effectLst/>
                        </a:rPr>
                        <a:t>9</a:t>
                      </a:r>
                      <a:endParaRPr lang="en-GB" sz="16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dirty="0">
                          <a:effectLst/>
                        </a:rPr>
                        <a:t>5</a:t>
                      </a:r>
                      <a:endParaRPr lang="en-GB" sz="16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dirty="0">
                          <a:effectLst/>
                        </a:rPr>
                        <a:t>8</a:t>
                      </a:r>
                      <a:endParaRPr lang="en-GB" sz="16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dirty="0">
                          <a:effectLst/>
                        </a:rPr>
                        <a:t>6</a:t>
                      </a:r>
                      <a:endParaRPr lang="en-GB" sz="16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dirty="0">
                          <a:effectLst/>
                        </a:rPr>
                        <a:t>7</a:t>
                      </a:r>
                      <a:endParaRPr lang="en-GB" sz="16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dirty="0">
                          <a:effectLst/>
                        </a:rPr>
                        <a:t>3</a:t>
                      </a:r>
                      <a:endParaRPr lang="en-GB" sz="16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dirty="0">
                          <a:effectLst/>
                        </a:rPr>
                        <a:t>2</a:t>
                      </a:r>
                      <a:endParaRPr lang="en-GB" sz="16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dirty="0">
                          <a:effectLst/>
                        </a:rPr>
                        <a:t>4</a:t>
                      </a:r>
                      <a:endParaRPr lang="en-GB" sz="16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dirty="0">
                          <a:effectLst/>
                        </a:rPr>
                        <a:t>10</a:t>
                      </a:r>
                      <a:endParaRPr lang="en-GB" sz="16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marR="0" algn="ctr">
                        <a:spcBef>
                          <a:spcPts val="0"/>
                        </a:spcBef>
                        <a:spcAft>
                          <a:spcPts val="0"/>
                        </a:spcAft>
                      </a:pPr>
                      <a:r>
                        <a:rPr lang="en-US" sz="1600" dirty="0">
                          <a:effectLst/>
                        </a:rPr>
                        <a:t>11</a:t>
                      </a:r>
                      <a:endParaRPr lang="en-GB" sz="1600"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9525" marR="9525" marT="9525" marB="0" anchor="ctr"/>
                </a:tc>
              </a:tr>
            </a:tbl>
          </a:graphicData>
        </a:graphic>
      </p:graphicFrame>
    </p:spTree>
    <p:extLst>
      <p:ext uri="{BB962C8B-B14F-4D97-AF65-F5344CB8AC3E}">
        <p14:creationId xmlns:p14="http://schemas.microsoft.com/office/powerpoint/2010/main" val="1796069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3056708" y="300446"/>
            <a:ext cx="4284617" cy="6217920"/>
          </a:xfrm>
          <a:prstGeom prst="rect">
            <a:avLst/>
          </a:prstGeom>
        </p:spPr>
      </p:pic>
    </p:spTree>
    <p:extLst>
      <p:ext uri="{BB962C8B-B14F-4D97-AF65-F5344CB8AC3E}">
        <p14:creationId xmlns:p14="http://schemas.microsoft.com/office/powerpoint/2010/main" val="37370313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rotWithShape="1">
          <a:blip r:embed="rId2"/>
          <a:srcRect b="2547"/>
          <a:stretch/>
        </p:blipFill>
        <p:spPr bwMode="auto">
          <a:xfrm>
            <a:off x="587829" y="470263"/>
            <a:ext cx="8843554" cy="591747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926187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548640" y="391887"/>
            <a:ext cx="8830491" cy="6113416"/>
          </a:xfrm>
          <a:prstGeom prst="rect">
            <a:avLst/>
          </a:prstGeom>
          <a:noFill/>
          <a:ln>
            <a:noFill/>
          </a:ln>
        </p:spPr>
      </p:pic>
    </p:spTree>
    <p:extLst>
      <p:ext uri="{BB962C8B-B14F-4D97-AF65-F5344CB8AC3E}">
        <p14:creationId xmlns:p14="http://schemas.microsoft.com/office/powerpoint/2010/main" val="37649143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90687"/>
            <a:ext cx="10515600" cy="4486275"/>
          </a:xfrm>
        </p:spPr>
        <p:txBody>
          <a:bodyPr/>
          <a:lstStyle/>
          <a:p>
            <a:pPr marL="0" indent="0">
              <a:buNone/>
              <a:defRPr/>
            </a:pPr>
            <a:r>
              <a:rPr lang="en-GB" b="1" dirty="0" smtClean="0">
                <a:solidFill>
                  <a:srgbClr val="04356F"/>
                </a:solidFill>
              </a:rPr>
              <a:t>What </a:t>
            </a:r>
            <a:r>
              <a:rPr lang="en-GB" b="1" dirty="0">
                <a:solidFill>
                  <a:srgbClr val="04356F"/>
                </a:solidFill>
              </a:rPr>
              <a:t>Our Manifesto Said</a:t>
            </a:r>
          </a:p>
          <a:p>
            <a:pPr marL="0" indent="0">
              <a:buNone/>
              <a:defRPr/>
            </a:pPr>
            <a:r>
              <a:rPr lang="en-GB" sz="3600" i="1" dirty="0" smtClean="0"/>
              <a:t>“Theresa </a:t>
            </a:r>
            <a:r>
              <a:rPr lang="en-GB" sz="3600" i="1" dirty="0"/>
              <a:t>May’s Conservatives will deliver … Exceptional healthcare, whenever, wherever, delivered by an NHS with the money, buildings and people it needs</a:t>
            </a:r>
            <a:r>
              <a:rPr lang="en-GB" sz="3600" i="1" dirty="0" smtClean="0"/>
              <a:t>.”</a:t>
            </a:r>
            <a:r>
              <a:rPr lang="en-GB" sz="3600" dirty="0" smtClean="0"/>
              <a:t> </a:t>
            </a:r>
            <a:r>
              <a:rPr lang="en-GB" sz="3600" dirty="0"/>
              <a:t>(p.62)</a:t>
            </a:r>
          </a:p>
        </p:txBody>
      </p:sp>
      <p:sp>
        <p:nvSpPr>
          <p:cNvPr id="4" name="Title 1"/>
          <p:cNvSpPr>
            <a:spLocks noGrp="1"/>
          </p:cNvSpPr>
          <p:nvPr>
            <p:ph type="title"/>
          </p:nvPr>
        </p:nvSpPr>
        <p:spPr>
          <a:xfrm>
            <a:off x="838200" y="365125"/>
            <a:ext cx="10515600" cy="1325563"/>
          </a:xfrm>
        </p:spPr>
        <p:txBody>
          <a:bodyPr/>
          <a:lstStyle/>
          <a:p>
            <a:pPr eaLnBrk="1" hangingPunct="1"/>
            <a:r>
              <a:rPr lang="en-GB" dirty="0"/>
              <a:t>Health &amp; Social Care</a:t>
            </a:r>
            <a:endParaRPr lang="en-GB" altLang="en-US" dirty="0" smtClean="0"/>
          </a:p>
        </p:txBody>
      </p:sp>
    </p:spTree>
    <p:extLst>
      <p:ext uri="{BB962C8B-B14F-4D97-AF65-F5344CB8AC3E}">
        <p14:creationId xmlns:p14="http://schemas.microsoft.com/office/powerpoint/2010/main" val="1862780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GB" altLang="en-US" smtClean="0"/>
              <a:t>Questions for discussion</a:t>
            </a:r>
          </a:p>
        </p:txBody>
      </p:sp>
      <p:sp>
        <p:nvSpPr>
          <p:cNvPr id="3" name="Content Placeholder 2"/>
          <p:cNvSpPr>
            <a:spLocks noGrp="1"/>
          </p:cNvSpPr>
          <p:nvPr>
            <p:ph idx="1"/>
          </p:nvPr>
        </p:nvSpPr>
        <p:spPr>
          <a:xfrm>
            <a:off x="838200" y="1825624"/>
            <a:ext cx="10515600" cy="4792889"/>
          </a:xfrm>
        </p:spPr>
        <p:txBody>
          <a:bodyPr/>
          <a:lstStyle/>
          <a:p>
            <a:pPr marL="514350" indent="-514350">
              <a:buFont typeface="+mj-lt"/>
              <a:buAutoNum type="arabicPeriod"/>
            </a:pPr>
            <a:r>
              <a:rPr lang="en-GB" sz="2600" dirty="0" smtClean="0"/>
              <a:t>How </a:t>
            </a:r>
            <a:r>
              <a:rPr lang="en-GB" sz="2600" dirty="0"/>
              <a:t>has your experience of access and care in the NHS changed in recent years?</a:t>
            </a:r>
          </a:p>
          <a:p>
            <a:pPr marL="514350" indent="-514350">
              <a:buFont typeface="+mj-lt"/>
              <a:buAutoNum type="arabicPeriod"/>
            </a:pPr>
            <a:r>
              <a:rPr lang="en-GB" sz="2600" dirty="0" smtClean="0"/>
              <a:t>Given </a:t>
            </a:r>
            <a:r>
              <a:rPr lang="en-GB" sz="2600" dirty="0"/>
              <a:t>the profoundly different landscape of 21st-century healthcare compared to when the NHS was founded 70 years ago, what should the role of the state be?</a:t>
            </a:r>
          </a:p>
          <a:p>
            <a:pPr marL="514350" indent="-514350">
              <a:buFont typeface="+mj-lt"/>
              <a:buAutoNum type="arabicPeriod"/>
            </a:pPr>
            <a:r>
              <a:rPr lang="en-GB" sz="2600" dirty="0" smtClean="0"/>
              <a:t>What </a:t>
            </a:r>
            <a:r>
              <a:rPr lang="en-GB" sz="2600" dirty="0"/>
              <a:t>more could be done to support individuals and families to take more control of their own health and wellbeing? How might we shift from a system based on treatment to prevention of disease</a:t>
            </a:r>
            <a:r>
              <a:rPr lang="en-GB" sz="2600" dirty="0" smtClean="0"/>
              <a:t>?</a:t>
            </a:r>
            <a:endParaRPr lang="en-GB" sz="2600" dirty="0"/>
          </a:p>
        </p:txBody>
      </p:sp>
    </p:spTree>
    <p:extLst>
      <p:ext uri="{BB962C8B-B14F-4D97-AF65-F5344CB8AC3E}">
        <p14:creationId xmlns:p14="http://schemas.microsoft.com/office/powerpoint/2010/main" val="3926587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GB" altLang="en-US" smtClean="0"/>
              <a:t>Questions for discussion</a:t>
            </a:r>
          </a:p>
        </p:txBody>
      </p:sp>
      <p:sp>
        <p:nvSpPr>
          <p:cNvPr id="3" name="Content Placeholder 2"/>
          <p:cNvSpPr>
            <a:spLocks noGrp="1"/>
          </p:cNvSpPr>
          <p:nvPr>
            <p:ph idx="1"/>
          </p:nvPr>
        </p:nvSpPr>
        <p:spPr>
          <a:xfrm>
            <a:off x="838200" y="1825624"/>
            <a:ext cx="10515600" cy="4792889"/>
          </a:xfrm>
        </p:spPr>
        <p:txBody>
          <a:bodyPr/>
          <a:lstStyle/>
          <a:p>
            <a:pPr marL="514350" indent="-514350">
              <a:buFont typeface="+mj-lt"/>
              <a:buAutoNum type="arabicPeriod" startAt="4"/>
            </a:pPr>
            <a:r>
              <a:rPr lang="en-GB" sz="2600" dirty="0" smtClean="0"/>
              <a:t>How </a:t>
            </a:r>
            <a:r>
              <a:rPr lang="en-GB" sz="2600" dirty="0"/>
              <a:t>might we help people to use the NHS responsibly, e.g. not attending A&amp;E for issues that a GP or pharmacy can clearly resolve? How might we reduce the costs associated with the 1-in-15 patients who miss their appointments?</a:t>
            </a:r>
          </a:p>
          <a:p>
            <a:pPr marL="514350" indent="-514350">
              <a:buFont typeface="+mj-lt"/>
              <a:buAutoNum type="arabicPeriod" startAt="4"/>
            </a:pPr>
            <a:r>
              <a:rPr lang="en-GB" sz="2600" dirty="0" smtClean="0"/>
              <a:t>How </a:t>
            </a:r>
            <a:r>
              <a:rPr lang="en-GB" sz="2600" dirty="0"/>
              <a:t>could we further raise awareness and tackle the stigma associated with mental ill health?</a:t>
            </a:r>
          </a:p>
          <a:p>
            <a:pPr marL="514350" indent="-514350">
              <a:buFont typeface="+mj-lt"/>
              <a:buAutoNum type="arabicPeriod" startAt="4"/>
            </a:pPr>
            <a:r>
              <a:rPr lang="en-GB" sz="2600" dirty="0" smtClean="0"/>
              <a:t>What </a:t>
            </a:r>
            <a:r>
              <a:rPr lang="en-GB" sz="2600" dirty="0"/>
              <a:t>kinds of NHS services do you think could be put online/digital rather than traditional face-to-face</a:t>
            </a:r>
            <a:r>
              <a:rPr lang="en-GB" sz="2600" dirty="0" smtClean="0"/>
              <a:t>?</a:t>
            </a:r>
            <a:endParaRPr lang="en-GB" sz="2600" dirty="0"/>
          </a:p>
        </p:txBody>
      </p:sp>
    </p:spTree>
    <p:extLst>
      <p:ext uri="{BB962C8B-B14F-4D97-AF65-F5344CB8AC3E}">
        <p14:creationId xmlns:p14="http://schemas.microsoft.com/office/powerpoint/2010/main" val="1730050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537</TotalTime>
  <Words>486</Words>
  <Application>Microsoft Office PowerPoint</Application>
  <PresentationFormat>Widescreen</PresentationFormat>
  <Paragraphs>111</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Times New Roman</vt:lpstr>
      <vt:lpstr>Verdana</vt:lpstr>
      <vt:lpstr>Office Theme</vt:lpstr>
      <vt:lpstr>Health &amp; Social Care</vt:lpstr>
      <vt:lpstr>Health &amp; Social Care</vt:lpstr>
      <vt:lpstr>Health Care System Performance Rankings</vt:lpstr>
      <vt:lpstr>PowerPoint Presentation</vt:lpstr>
      <vt:lpstr>PowerPoint Presentation</vt:lpstr>
      <vt:lpstr>PowerPoint Presentation</vt:lpstr>
      <vt:lpstr>Health &amp; Social Care</vt:lpstr>
      <vt:lpstr>Questions for discussion</vt:lpstr>
      <vt:lpstr>Questions for discussion</vt:lpstr>
      <vt:lpstr>Questions for discussion</vt:lpstr>
      <vt:lpstr>Questions for discussion</vt:lpstr>
      <vt:lpstr>Next steps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CPF Briefing 18-3 Health</dc:title>
  <dc:creator>Hayward, John</dc:creator>
  <cp:lastModifiedBy>Hayward, John</cp:lastModifiedBy>
  <cp:revision>68</cp:revision>
  <dcterms:created xsi:type="dcterms:W3CDTF">2016-03-07T14:17:46Z</dcterms:created>
  <dcterms:modified xsi:type="dcterms:W3CDTF">2018-06-04T09:04:54Z</dcterms:modified>
</cp:coreProperties>
</file>