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06" r:id="rId4"/>
    <p:sldId id="282" r:id="rId5"/>
    <p:sldId id="301" r:id="rId6"/>
    <p:sldId id="312" r:id="rId7"/>
    <p:sldId id="310" r:id="rId8"/>
    <p:sldId id="313" r:id="rId9"/>
    <p:sldId id="308" r:id="rId10"/>
    <p:sldId id="314" r:id="rId11"/>
    <p:sldId id="311" r:id="rId12"/>
    <p:sldId id="309" r:id="rId13"/>
    <p:sldId id="304" r:id="rId14"/>
    <p:sldId id="307" r:id="rId15"/>
    <p:sldId id="264" r:id="rId1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56F"/>
    <a:srgbClr val="BD1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92" d="100"/>
          <a:sy n="92" d="100"/>
        </p:scale>
        <p:origin x="35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84322DBC-5D86-4976-ACEF-9DB8DE356DFD}" type="datetimeFigureOut">
              <a:rPr lang="en-GB"/>
              <a:pPr>
                <a:defRPr/>
              </a:pPr>
              <a:t>01/03/2018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603C86C-9B05-4B7E-B36A-E4FA6EC2BE5E}" type="slidenum">
              <a:rPr lang="en-GB"/>
              <a:pPr>
                <a:defRPr/>
              </a:pPr>
              <a:t>‹#›</a:t>
            </a:fld>
            <a:endParaRPr lang="en-GB"/>
          </a:p>
        </p:txBody>
      </p:sp>
    </p:spTree>
    <p:extLst>
      <p:ext uri="{BB962C8B-B14F-4D97-AF65-F5344CB8AC3E}">
        <p14:creationId xmlns:p14="http://schemas.microsoft.com/office/powerpoint/2010/main" val="4288162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864BBD5-A193-4D89-9E04-955B75526735}" type="datetimeFigureOut">
              <a:rPr lang="en-GB"/>
              <a:pPr>
                <a:defRPr/>
              </a:pPr>
              <a:t>01/03/2018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469F60B-69B8-4978-860F-371E2E4E30C3}" type="slidenum">
              <a:rPr lang="en-GB"/>
              <a:pPr>
                <a:defRPr/>
              </a:pPr>
              <a:t>‹#›</a:t>
            </a:fld>
            <a:endParaRPr lang="en-GB"/>
          </a:p>
        </p:txBody>
      </p:sp>
    </p:spTree>
    <p:extLst>
      <p:ext uri="{BB962C8B-B14F-4D97-AF65-F5344CB8AC3E}">
        <p14:creationId xmlns:p14="http://schemas.microsoft.com/office/powerpoint/2010/main" val="3452078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18D324B-CEE8-481C-9E1F-AF4836F2B475}" type="datetimeFigureOut">
              <a:rPr lang="en-GB"/>
              <a:pPr>
                <a:defRPr/>
              </a:pPr>
              <a:t>01/03/2018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138FC64-CDB7-4068-8ECF-71D0D11158F5}" type="slidenum">
              <a:rPr lang="en-GB"/>
              <a:pPr>
                <a:defRPr/>
              </a:pPr>
              <a:t>‹#›</a:t>
            </a:fld>
            <a:endParaRPr lang="en-GB"/>
          </a:p>
        </p:txBody>
      </p:sp>
    </p:spTree>
    <p:extLst>
      <p:ext uri="{BB962C8B-B14F-4D97-AF65-F5344CB8AC3E}">
        <p14:creationId xmlns:p14="http://schemas.microsoft.com/office/powerpoint/2010/main" val="3721613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A61EB03D-9B06-4B28-8039-B1AAE26F585A}" type="datetimeFigureOut">
              <a:rPr lang="en-GB"/>
              <a:pPr>
                <a:defRPr/>
              </a:pPr>
              <a:t>01/03/2018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4B8770F-2C10-44B0-9D03-45231957D083}" type="slidenum">
              <a:rPr lang="en-GB"/>
              <a:pPr>
                <a:defRPr/>
              </a:pPr>
              <a:t>‹#›</a:t>
            </a:fld>
            <a:endParaRPr lang="en-GB"/>
          </a:p>
        </p:txBody>
      </p:sp>
    </p:spTree>
    <p:extLst>
      <p:ext uri="{BB962C8B-B14F-4D97-AF65-F5344CB8AC3E}">
        <p14:creationId xmlns:p14="http://schemas.microsoft.com/office/powerpoint/2010/main" val="2722845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BB5E7CB-C3B8-4177-9126-EDD340C3BECC}" type="datetimeFigureOut">
              <a:rPr lang="en-GB"/>
              <a:pPr>
                <a:defRPr/>
              </a:pPr>
              <a:t>01/03/2018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9324F3D-2BB0-4F38-AA6B-B3D6076575CF}" type="slidenum">
              <a:rPr lang="en-GB"/>
              <a:pPr>
                <a:defRPr/>
              </a:pPr>
              <a:t>‹#›</a:t>
            </a:fld>
            <a:endParaRPr lang="en-GB"/>
          </a:p>
        </p:txBody>
      </p:sp>
    </p:spTree>
    <p:extLst>
      <p:ext uri="{BB962C8B-B14F-4D97-AF65-F5344CB8AC3E}">
        <p14:creationId xmlns:p14="http://schemas.microsoft.com/office/powerpoint/2010/main" val="2260514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1023AA3F-0F42-4EA2-BD96-070897CC1706}" type="datetimeFigureOut">
              <a:rPr lang="en-GB"/>
              <a:pPr>
                <a:defRPr/>
              </a:pPr>
              <a:t>01/03/2018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14BF6F6-ED1E-44AC-BDC5-51386B287BFA}" type="slidenum">
              <a:rPr lang="en-GB"/>
              <a:pPr>
                <a:defRPr/>
              </a:pPr>
              <a:t>‹#›</a:t>
            </a:fld>
            <a:endParaRPr lang="en-GB"/>
          </a:p>
        </p:txBody>
      </p:sp>
    </p:spTree>
    <p:extLst>
      <p:ext uri="{BB962C8B-B14F-4D97-AF65-F5344CB8AC3E}">
        <p14:creationId xmlns:p14="http://schemas.microsoft.com/office/powerpoint/2010/main" val="129854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66CABFA8-1216-437D-8878-B89BD9065605}" type="datetimeFigureOut">
              <a:rPr lang="en-GB"/>
              <a:pPr>
                <a:defRPr/>
              </a:pPr>
              <a:t>01/03/2018</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B9506D18-8700-4B12-BE15-AB2F1A4ECFBC}" type="slidenum">
              <a:rPr lang="en-GB"/>
              <a:pPr>
                <a:defRPr/>
              </a:pPr>
              <a:t>‹#›</a:t>
            </a:fld>
            <a:endParaRPr lang="en-GB"/>
          </a:p>
        </p:txBody>
      </p:sp>
    </p:spTree>
    <p:extLst>
      <p:ext uri="{BB962C8B-B14F-4D97-AF65-F5344CB8AC3E}">
        <p14:creationId xmlns:p14="http://schemas.microsoft.com/office/powerpoint/2010/main" val="1722462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ACAB095A-4F26-4603-9A92-375726D38495}" type="datetimeFigureOut">
              <a:rPr lang="en-GB"/>
              <a:pPr>
                <a:defRPr/>
              </a:pPr>
              <a:t>01/03/2018</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75CEA31A-A0A8-474B-8D64-8517D8714245}" type="slidenum">
              <a:rPr lang="en-GB"/>
              <a:pPr>
                <a:defRPr/>
              </a:pPr>
              <a:t>‹#›</a:t>
            </a:fld>
            <a:endParaRPr lang="en-GB"/>
          </a:p>
        </p:txBody>
      </p:sp>
    </p:spTree>
    <p:extLst>
      <p:ext uri="{BB962C8B-B14F-4D97-AF65-F5344CB8AC3E}">
        <p14:creationId xmlns:p14="http://schemas.microsoft.com/office/powerpoint/2010/main" val="78127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3489CD2-CABB-42F8-9BBD-3780E688E05C}" type="datetimeFigureOut">
              <a:rPr lang="en-GB"/>
              <a:pPr>
                <a:defRPr/>
              </a:pPr>
              <a:t>01/03/2018</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608DF5DD-B359-4782-8D13-E3EC8984B4B6}" type="slidenum">
              <a:rPr lang="en-GB"/>
              <a:pPr>
                <a:defRPr/>
              </a:pPr>
              <a:t>‹#›</a:t>
            </a:fld>
            <a:endParaRPr lang="en-GB"/>
          </a:p>
        </p:txBody>
      </p:sp>
    </p:spTree>
    <p:extLst>
      <p:ext uri="{BB962C8B-B14F-4D97-AF65-F5344CB8AC3E}">
        <p14:creationId xmlns:p14="http://schemas.microsoft.com/office/powerpoint/2010/main" val="4167804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solidFill>
                  <a:srgbClr val="04356F"/>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BCEFAE7-3A68-4A96-A4CC-E7EA022DFEA5}" type="datetimeFigureOut">
              <a:rPr lang="en-GB"/>
              <a:pPr>
                <a:defRPr/>
              </a:pPr>
              <a:t>01/03/2018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B4F71BC-EACC-4449-A505-520AB505822A}" type="slidenum">
              <a:rPr lang="en-GB"/>
              <a:pPr>
                <a:defRPr/>
              </a:pPr>
              <a:t>‹#›</a:t>
            </a:fld>
            <a:endParaRPr lang="en-GB"/>
          </a:p>
        </p:txBody>
      </p:sp>
    </p:spTree>
    <p:extLst>
      <p:ext uri="{BB962C8B-B14F-4D97-AF65-F5344CB8AC3E}">
        <p14:creationId xmlns:p14="http://schemas.microsoft.com/office/powerpoint/2010/main" val="1395196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E24F702-0318-40E0-BA8F-AE6555E98E7B}" type="datetimeFigureOut">
              <a:rPr lang="en-GB"/>
              <a:pPr>
                <a:defRPr/>
              </a:pPr>
              <a:t>01/03/2018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5E76C453-39F6-43BB-BD38-AC9B19BE66A2}" type="slidenum">
              <a:rPr lang="en-GB"/>
              <a:pPr>
                <a:defRPr/>
              </a:pPr>
              <a:t>‹#›</a:t>
            </a:fld>
            <a:endParaRPr lang="en-GB"/>
          </a:p>
        </p:txBody>
      </p:sp>
    </p:spTree>
    <p:extLst>
      <p:ext uri="{BB962C8B-B14F-4D97-AF65-F5344CB8AC3E}">
        <p14:creationId xmlns:p14="http://schemas.microsoft.com/office/powerpoint/2010/main" val="1530204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0E9CC0F-80D8-4BA8-A613-1D71DD6D128C}" type="datetimeFigureOut">
              <a:rPr lang="en-GB"/>
              <a:pPr>
                <a:defRPr/>
              </a:pPr>
              <a:t>01/03/2018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24E35F76-6C13-4118-82D9-3C1537BE6982}" type="slidenum">
              <a:rPr lang="en-GB"/>
              <a:pPr>
                <a:defRPr/>
              </a:pPr>
              <a:t>‹#›</a:t>
            </a:fld>
            <a:endParaRPr lang="en-GB"/>
          </a:p>
        </p:txBody>
      </p:sp>
      <p:pic>
        <p:nvPicPr>
          <p:cNvPr id="1031"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9647238" y="4381500"/>
            <a:ext cx="2339975"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20507" r="-38" b="4438"/>
          <a:stretch/>
        </p:blipFill>
        <p:spPr>
          <a:xfrm>
            <a:off x="0" y="-14514"/>
            <a:ext cx="12213467" cy="6872514"/>
          </a:xfrm>
          <a:prstGeom prst="rect">
            <a:avLst/>
          </a:prstGeom>
        </p:spPr>
      </p:pic>
      <p:sp>
        <p:nvSpPr>
          <p:cNvPr id="2050" name="Title 1"/>
          <p:cNvSpPr>
            <a:spLocks noGrp="1"/>
          </p:cNvSpPr>
          <p:nvPr>
            <p:ph type="ctrTitle"/>
          </p:nvPr>
        </p:nvSpPr>
        <p:spPr/>
        <p:txBody>
          <a:bodyPr/>
          <a:lstStyle/>
          <a:p>
            <a:pPr eaLnBrk="1" hangingPunct="1"/>
            <a:r>
              <a:rPr lang="en-GB" b="1" dirty="0">
                <a:ln w="25400" cap="rnd" cmpd="sng" algn="ctr">
                  <a:solidFill>
                    <a:srgbClr val="1F497D"/>
                  </a:solidFill>
                  <a:prstDash val="solid"/>
                  <a:bevel/>
                </a:ln>
                <a:solidFill>
                  <a:srgbClr val="FFFFFF"/>
                </a:solidFill>
                <a:latin typeface="+mn-lt"/>
                <a:ea typeface="Times New Roman" panose="02020603050405020304" pitchFamily="18" charset="0"/>
                <a:cs typeface="Times New Roman" panose="02020603050405020304" pitchFamily="18" charset="0"/>
              </a:rPr>
              <a:t>Conservative Conservation</a:t>
            </a:r>
            <a:endParaRPr lang="en-GB" altLang="en-US" b="1" dirty="0" smtClean="0">
              <a:solidFill>
                <a:schemeClr val="bg1"/>
              </a:solidFill>
              <a:latin typeface="+mn-lt"/>
            </a:endParaRPr>
          </a:p>
        </p:txBody>
      </p:sp>
      <p:sp>
        <p:nvSpPr>
          <p:cNvPr id="7" name="Title 1"/>
          <p:cNvSpPr txBox="1">
            <a:spLocks/>
          </p:cNvSpPr>
          <p:nvPr/>
        </p:nvSpPr>
        <p:spPr bwMode="auto">
          <a:xfrm>
            <a:off x="1524000" y="3453040"/>
            <a:ext cx="9144000"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sz="4800" b="1" dirty="0">
                <a:ln w="25400" cap="rnd" cmpd="sng" algn="ctr">
                  <a:solidFill>
                    <a:srgbClr val="BD1522"/>
                  </a:solidFill>
                  <a:prstDash val="solid"/>
                  <a:bevel/>
                </a:ln>
                <a:solidFill>
                  <a:srgbClr val="FFFFFF"/>
                </a:solidFill>
                <a:latin typeface="+mn-lt"/>
                <a:ea typeface="Times New Roman" panose="02020603050405020304" pitchFamily="18" charset="0"/>
                <a:cs typeface="Times New Roman" panose="02020603050405020304" pitchFamily="18" charset="0"/>
              </a:rPr>
              <a:t>“The Conservatives always have to clean up Labour’s mess…”</a:t>
            </a:r>
            <a:endParaRPr lang="en-GB" altLang="en-US" sz="4800" b="1" dirty="0" smtClean="0">
              <a:solidFill>
                <a:schemeClr val="bg1"/>
              </a:solidFill>
              <a:latin typeface="+mn-lt"/>
            </a:endParaRPr>
          </a:p>
        </p:txBody>
      </p:sp>
      <p:sp>
        <p:nvSpPr>
          <p:cNvPr id="2051" name="Subtitle 2"/>
          <p:cNvSpPr>
            <a:spLocks noGrp="1"/>
          </p:cNvSpPr>
          <p:nvPr>
            <p:ph type="subTitle" idx="1"/>
          </p:nvPr>
        </p:nvSpPr>
        <p:spPr/>
        <p:txBody>
          <a:bodyPr/>
          <a:lstStyle/>
          <a:p>
            <a:pPr eaLnBrk="1" hangingPunct="1"/>
            <a:r>
              <a:rPr lang="en-GB" altLang="en-US" b="1" dirty="0" smtClean="0">
                <a:solidFill>
                  <a:schemeClr val="bg1"/>
                </a:solidFill>
              </a:rPr>
              <a:t>March 2018</a:t>
            </a:r>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410" y="157843"/>
            <a:ext cx="1843995" cy="184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s://pbs.twimg.com/media/DQ2OpFYX4AABkno.jpg"/>
          <p:cNvPicPr/>
          <p:nvPr/>
        </p:nvPicPr>
        <p:blipFill>
          <a:blip r:embed="rId2">
            <a:extLst>
              <a:ext uri="{28A0092B-C50C-407E-A947-70E740481C1C}">
                <a14:useLocalDpi xmlns:a14="http://schemas.microsoft.com/office/drawing/2010/main" val="0"/>
              </a:ext>
            </a:extLst>
          </a:blip>
          <a:srcRect/>
          <a:stretch>
            <a:fillRect/>
          </a:stretch>
        </p:blipFill>
        <p:spPr bwMode="auto">
          <a:xfrm>
            <a:off x="740229" y="551543"/>
            <a:ext cx="8737600" cy="5500913"/>
          </a:xfrm>
          <a:prstGeom prst="rect">
            <a:avLst/>
          </a:prstGeom>
          <a:noFill/>
          <a:ln>
            <a:noFill/>
          </a:ln>
        </p:spPr>
      </p:pic>
    </p:spTree>
    <p:extLst>
      <p:ext uri="{BB962C8B-B14F-4D97-AF65-F5344CB8AC3E}">
        <p14:creationId xmlns:p14="http://schemas.microsoft.com/office/powerpoint/2010/main" val="27901717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6" descr="Fig 1. Graph showing UK and G7 economic growth and emissions reductions from 1990 to 2015: UK GDP up 67%, UK emissions down 3%; G7 GDP up 61%, G7 emissions down 42%."/>
          <p:cNvPicPr>
            <a:picLocks noChangeAspect="1" noChangeArrowheads="1"/>
          </p:cNvPicPr>
          <p:nvPr/>
        </p:nvPicPr>
        <p:blipFill>
          <a:blip r:embed="rId2">
            <a:extLst>
              <a:ext uri="{28A0092B-C50C-407E-A947-70E740481C1C}">
                <a14:useLocalDpi xmlns:a14="http://schemas.microsoft.com/office/drawing/2010/main" val="0"/>
              </a:ext>
            </a:extLst>
          </a:blip>
          <a:srcRect t="8475" b="5783"/>
          <a:stretch>
            <a:fillRect/>
          </a:stretch>
        </p:blipFill>
        <p:spPr bwMode="auto">
          <a:xfrm>
            <a:off x="653143" y="1473197"/>
            <a:ext cx="9152830" cy="478245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0" y="3733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Title 1"/>
          <p:cNvSpPr>
            <a:spLocks noGrp="1"/>
          </p:cNvSpPr>
          <p:nvPr>
            <p:ph type="title"/>
          </p:nvPr>
        </p:nvSpPr>
        <p:spPr>
          <a:xfrm>
            <a:off x="838200" y="365125"/>
            <a:ext cx="10515600" cy="1325563"/>
          </a:xfrm>
        </p:spPr>
        <p:txBody>
          <a:bodyPr/>
          <a:lstStyle/>
          <a:p>
            <a:pPr eaLnBrk="1" hangingPunct="1"/>
            <a:r>
              <a:rPr lang="en-GB" sz="3200" dirty="0"/>
              <a:t>UK and G7 economic growth and emissions reductions</a:t>
            </a:r>
            <a:endParaRPr lang="en-GB" altLang="en-US" sz="3200" dirty="0" smtClean="0"/>
          </a:p>
        </p:txBody>
      </p:sp>
    </p:spTree>
    <p:extLst>
      <p:ext uri="{BB962C8B-B14F-4D97-AF65-F5344CB8AC3E}">
        <p14:creationId xmlns:p14="http://schemas.microsoft.com/office/powerpoint/2010/main" val="10192384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711199" y="638629"/>
            <a:ext cx="8766629" cy="5631542"/>
          </a:xfrm>
          <a:prstGeom prst="rect">
            <a:avLst/>
          </a:prstGeom>
          <a:noFill/>
        </p:spPr>
      </p:pic>
    </p:spTree>
    <p:extLst>
      <p:ext uri="{BB962C8B-B14F-4D97-AF65-F5344CB8AC3E}">
        <p14:creationId xmlns:p14="http://schemas.microsoft.com/office/powerpoint/2010/main" val="11321449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smtClean="0"/>
              <a:t>Questions for discussion</a:t>
            </a:r>
          </a:p>
        </p:txBody>
      </p:sp>
      <p:sp>
        <p:nvSpPr>
          <p:cNvPr id="3" name="Content Placeholder 2"/>
          <p:cNvSpPr>
            <a:spLocks noGrp="1"/>
          </p:cNvSpPr>
          <p:nvPr>
            <p:ph idx="1"/>
          </p:nvPr>
        </p:nvSpPr>
        <p:spPr>
          <a:xfrm>
            <a:off x="838200" y="1825624"/>
            <a:ext cx="10515600" cy="4792889"/>
          </a:xfrm>
        </p:spPr>
        <p:txBody>
          <a:bodyPr/>
          <a:lstStyle/>
          <a:p>
            <a:pPr marL="514350" indent="-514350">
              <a:buFont typeface="+mj-lt"/>
              <a:buAutoNum type="arabicPeriod"/>
            </a:pPr>
            <a:r>
              <a:rPr lang="en-GB" sz="2600" dirty="0"/>
              <a:t>Climate change: How might we better cultivate the resources, policies and people that will allow us to mitigate and adapt to change?</a:t>
            </a:r>
          </a:p>
          <a:p>
            <a:pPr marL="514350" lvl="0" indent="-514350">
              <a:buFont typeface="+mj-lt"/>
              <a:buAutoNum type="arabicPeriod"/>
            </a:pPr>
            <a:r>
              <a:rPr lang="en-GB" sz="2600" dirty="0" smtClean="0"/>
              <a:t>Renewable </a:t>
            </a:r>
            <a:r>
              <a:rPr lang="en-GB" sz="2600" dirty="0"/>
              <a:t>energy generation: How might we transition more quickly away from an over-dependency on non-renewable fossil fuels?</a:t>
            </a:r>
          </a:p>
          <a:p>
            <a:pPr marL="514350" lvl="0" indent="-514350">
              <a:buFont typeface="+mj-lt"/>
              <a:buAutoNum type="arabicPeriod"/>
            </a:pPr>
            <a:r>
              <a:rPr lang="en-GB" sz="2600" dirty="0"/>
              <a:t>Air quality: What policies should we enact to reduce harmful pollutants?</a:t>
            </a:r>
          </a:p>
          <a:p>
            <a:pPr marL="514350" lvl="0" indent="-514350">
              <a:buFont typeface="+mj-lt"/>
              <a:buAutoNum type="arabicPeriod"/>
            </a:pPr>
            <a:r>
              <a:rPr lang="en-GB" sz="2600" dirty="0" smtClean="0"/>
              <a:t>Plastics</a:t>
            </a:r>
            <a:r>
              <a:rPr lang="en-GB" sz="2600" dirty="0"/>
              <a:t>: What policies should we enact to reduce the amount of plastic waste and increase recycling?</a:t>
            </a:r>
          </a:p>
          <a:p>
            <a:pPr marL="514350" lvl="0" indent="-514350">
              <a:buFont typeface="+mj-lt"/>
              <a:buAutoNum type="arabicPeriod"/>
            </a:pPr>
            <a:r>
              <a:rPr lang="en-GB" sz="2600" dirty="0"/>
              <a:t>Trees: How can we encourage more tree planting</a:t>
            </a:r>
            <a:r>
              <a:rPr lang="en-GB" sz="2600" dirty="0" smtClean="0"/>
              <a:t>?</a:t>
            </a:r>
          </a:p>
          <a:p>
            <a:pPr marL="514350" indent="-514350">
              <a:buFont typeface="+mj-lt"/>
              <a:buAutoNum type="arabicPeriod"/>
            </a:pPr>
            <a:r>
              <a:rPr lang="en-GB" sz="2600" dirty="0"/>
              <a:t>Farming and fishing: What should farming and fishing policies </a:t>
            </a:r>
            <a:r>
              <a:rPr lang="en-GB" sz="2600" dirty="0" smtClean="0"/>
              <a:t/>
            </a:r>
            <a:br>
              <a:rPr lang="en-GB" sz="2600" dirty="0" smtClean="0"/>
            </a:br>
            <a:r>
              <a:rPr lang="en-GB" sz="2600" dirty="0" smtClean="0"/>
              <a:t>look </a:t>
            </a:r>
            <a:r>
              <a:rPr lang="en-GB" sz="2600" dirty="0"/>
              <a:t>like outside of the European Union</a:t>
            </a:r>
            <a:r>
              <a:rPr lang="en-GB" sz="2600" dirty="0" smtClean="0"/>
              <a:t>?</a:t>
            </a:r>
            <a:endParaRPr lang="en-GB" sz="2600" dirty="0"/>
          </a:p>
        </p:txBody>
      </p:sp>
    </p:spTree>
    <p:extLst>
      <p:ext uri="{BB962C8B-B14F-4D97-AF65-F5344CB8AC3E}">
        <p14:creationId xmlns:p14="http://schemas.microsoft.com/office/powerpoint/2010/main" val="173005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dirty="0" smtClean="0"/>
              <a:t>Questions for discussion</a:t>
            </a:r>
          </a:p>
        </p:txBody>
      </p:sp>
      <p:sp>
        <p:nvSpPr>
          <p:cNvPr id="3" name="Content Placeholder 2"/>
          <p:cNvSpPr>
            <a:spLocks noGrp="1"/>
          </p:cNvSpPr>
          <p:nvPr>
            <p:ph idx="1"/>
          </p:nvPr>
        </p:nvSpPr>
        <p:spPr>
          <a:xfrm>
            <a:off x="838200" y="1825624"/>
            <a:ext cx="10515600" cy="4792889"/>
          </a:xfrm>
        </p:spPr>
        <p:txBody>
          <a:bodyPr/>
          <a:lstStyle/>
          <a:p>
            <a:pPr marL="514350" lvl="0" indent="-514350">
              <a:buFont typeface="+mj-lt"/>
              <a:buAutoNum type="arabicPeriod" startAt="7"/>
            </a:pPr>
            <a:r>
              <a:rPr lang="en-GB" sz="2500" dirty="0" smtClean="0"/>
              <a:t>Brexit: How might we use the opportunity that leaving the EU provides to strengthen and enhance our environmental protections?</a:t>
            </a:r>
          </a:p>
          <a:p>
            <a:pPr marL="514350" lvl="0" indent="-514350">
              <a:buFont typeface="+mj-lt"/>
              <a:buAutoNum type="arabicPeriod" startAt="7"/>
            </a:pPr>
            <a:r>
              <a:rPr lang="en-GB" sz="2500" dirty="0" smtClean="0"/>
              <a:t>Global leadership: How else might we further build on our global leadership and existing commitment to international development so as to create international coalitions to tackle particular environmental challenges? Or should we be focusing more on improving our own country’s environmental quality?</a:t>
            </a:r>
          </a:p>
          <a:p>
            <a:pPr marL="514350" lvl="0" indent="-514350">
              <a:buFont typeface="+mj-lt"/>
              <a:buAutoNum type="arabicPeriod" startAt="7"/>
            </a:pPr>
            <a:r>
              <a:rPr lang="en-GB" sz="2500" dirty="0" smtClean="0"/>
              <a:t>In what ways should the Government harness market mechanisms </a:t>
            </a:r>
            <a:br>
              <a:rPr lang="en-GB" sz="2500" dirty="0" smtClean="0"/>
            </a:br>
            <a:r>
              <a:rPr lang="en-GB" sz="2500" dirty="0" smtClean="0"/>
              <a:t>and regulation—from auctions and subsidies, to taxes and bans—</a:t>
            </a:r>
            <a:br>
              <a:rPr lang="en-GB" sz="2500" dirty="0" smtClean="0"/>
            </a:br>
            <a:r>
              <a:rPr lang="en-GB" sz="2500" dirty="0" smtClean="0"/>
              <a:t>to support best practice and to encourage greater investment in</a:t>
            </a:r>
            <a:r>
              <a:rPr lang="en-GB" sz="2500" dirty="0"/>
              <a:t> </a:t>
            </a:r>
            <a:r>
              <a:rPr lang="en-GB" sz="2500" dirty="0" smtClean="0"/>
              <a:t>environmentally-friendly goods and services?</a:t>
            </a:r>
          </a:p>
          <a:p>
            <a:pPr marL="514350" lvl="0" indent="-514350">
              <a:buFont typeface="+mj-lt"/>
              <a:buAutoNum type="arabicPeriod" startAt="7"/>
            </a:pPr>
            <a:r>
              <a:rPr lang="en-GB" sz="2500" dirty="0" smtClean="0"/>
              <a:t>How might your proposals be paid for?</a:t>
            </a:r>
            <a:endParaRPr lang="en-GB" sz="2500" dirty="0"/>
          </a:p>
        </p:txBody>
      </p:sp>
    </p:spTree>
    <p:extLst>
      <p:ext uri="{BB962C8B-B14F-4D97-AF65-F5344CB8AC3E}">
        <p14:creationId xmlns:p14="http://schemas.microsoft.com/office/powerpoint/2010/main" val="388640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altLang="en-US" smtClean="0"/>
              <a:t>Next steps</a:t>
            </a:r>
          </a:p>
        </p:txBody>
      </p:sp>
      <p:sp>
        <p:nvSpPr>
          <p:cNvPr id="3" name="Content Placeholder 2"/>
          <p:cNvSpPr>
            <a:spLocks noGrp="1"/>
          </p:cNvSpPr>
          <p:nvPr>
            <p:ph idx="1"/>
          </p:nvPr>
        </p:nvSpPr>
        <p:spPr/>
        <p:txBody>
          <a:bodyPr/>
          <a:lstStyle/>
          <a:p>
            <a:pPr eaLnBrk="1" hangingPunct="1"/>
            <a:r>
              <a:rPr lang="en-GB" altLang="en-US" dirty="0" smtClean="0"/>
              <a:t>Deadline for submission of responses: </a:t>
            </a:r>
            <a:br>
              <a:rPr lang="en-GB" altLang="en-US" dirty="0" smtClean="0"/>
            </a:br>
            <a:r>
              <a:rPr lang="en-GB" altLang="en-US" smtClean="0">
                <a:solidFill>
                  <a:srgbClr val="04356F"/>
                </a:solidFill>
              </a:rPr>
              <a:t>31 </a:t>
            </a:r>
            <a:r>
              <a:rPr lang="en-GB" altLang="en-US" smtClean="0">
                <a:solidFill>
                  <a:srgbClr val="04356F"/>
                </a:solidFill>
              </a:rPr>
              <a:t>May </a:t>
            </a:r>
            <a:r>
              <a:rPr lang="en-GB" altLang="en-US" dirty="0" smtClean="0">
                <a:solidFill>
                  <a:srgbClr val="04356F"/>
                </a:solidFill>
              </a:rPr>
              <a:t>by email to</a:t>
            </a:r>
            <a:r>
              <a:rPr lang="en-GB" altLang="en-US" dirty="0" smtClean="0"/>
              <a:t> </a:t>
            </a:r>
            <a:r>
              <a:rPr lang="en-GB" altLang="en-US" dirty="0" smtClean="0">
                <a:solidFill>
                  <a:srgbClr val="BD1521"/>
                </a:solidFill>
              </a:rPr>
              <a:t>CPF.Papers@Conservatives.com</a:t>
            </a:r>
            <a:r>
              <a:rPr lang="en-GB" altLang="en-US" dirty="0">
                <a:solidFill>
                  <a:srgbClr val="04356F"/>
                </a:solidFill>
              </a:rPr>
              <a:t> </a:t>
            </a:r>
            <a:r>
              <a:rPr lang="en-GB" altLang="en-US" dirty="0" smtClean="0">
                <a:solidFill>
                  <a:srgbClr val="04356F"/>
                </a:solidFill>
              </a:rPr>
              <a:t/>
            </a:r>
            <a:br>
              <a:rPr lang="en-GB" altLang="en-US" dirty="0" smtClean="0">
                <a:solidFill>
                  <a:srgbClr val="04356F"/>
                </a:solidFill>
              </a:rPr>
            </a:br>
            <a:r>
              <a:rPr lang="en-GB" altLang="en-US" dirty="0" smtClean="0">
                <a:solidFill>
                  <a:srgbClr val="04356F"/>
                </a:solidFill>
              </a:rPr>
              <a:t>using the supplied response form</a:t>
            </a:r>
            <a:endParaRPr lang="en-GB" altLang="en-US" dirty="0" smtClean="0">
              <a:solidFill>
                <a:srgbClr val="BD1521"/>
              </a:solidFill>
            </a:endParaRPr>
          </a:p>
          <a:p>
            <a:pPr eaLnBrk="1" hangingPunct="1"/>
            <a:r>
              <a:rPr lang="en-GB" altLang="en-US" dirty="0" smtClean="0"/>
              <a:t>Next discussion paper: </a:t>
            </a:r>
            <a:br>
              <a:rPr lang="en-GB" altLang="en-US" dirty="0" smtClean="0"/>
            </a:br>
            <a:r>
              <a:rPr lang="en-US" altLang="en-US" dirty="0" smtClean="0">
                <a:solidFill>
                  <a:srgbClr val="04356F"/>
                </a:solidFill>
              </a:rPr>
              <a:t>Health and social care</a:t>
            </a:r>
            <a:r>
              <a:rPr lang="en-GB" altLang="en-US" dirty="0" smtClean="0">
                <a:solidFill>
                  <a:srgbClr val="04356F"/>
                </a:solidFill>
              </a:rPr>
              <a:t/>
            </a:r>
            <a:br>
              <a:rPr lang="en-GB" altLang="en-US" dirty="0" smtClean="0">
                <a:solidFill>
                  <a:srgbClr val="04356F"/>
                </a:solidFill>
              </a:rPr>
            </a:br>
            <a:r>
              <a:rPr lang="en-GB" altLang="en-US" dirty="0" smtClean="0">
                <a:solidFill>
                  <a:srgbClr val="04356F"/>
                </a:solidFill>
              </a:rPr>
              <a:t>1 June 2018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Conservative Conservation</a:t>
            </a:r>
            <a:endParaRPr lang="en-GB" altLang="en-US" dirty="0" smtClean="0"/>
          </a:p>
        </p:txBody>
      </p:sp>
      <p:sp>
        <p:nvSpPr>
          <p:cNvPr id="4099" name="Content Placeholder 2"/>
          <p:cNvSpPr>
            <a:spLocks noGrp="1"/>
          </p:cNvSpPr>
          <p:nvPr>
            <p:ph idx="1"/>
          </p:nvPr>
        </p:nvSpPr>
        <p:spPr>
          <a:xfrm>
            <a:off x="652463" y="1690688"/>
            <a:ext cx="11090275" cy="4486275"/>
          </a:xfrm>
        </p:spPr>
        <p:txBody>
          <a:bodyPr/>
          <a:lstStyle/>
          <a:p>
            <a:pPr marL="0" indent="0" eaLnBrk="1" hangingPunct="1">
              <a:buNone/>
            </a:pPr>
            <a:r>
              <a:rPr lang="en-GB" sz="3600" i="1" dirty="0" smtClean="0"/>
              <a:t>“</a:t>
            </a:r>
            <a:r>
              <a:rPr lang="en-GB" sz="3600" i="1" dirty="0"/>
              <a:t>The clue’s in the name: Conservatives are – and always have been – the world’s best conservationists</a:t>
            </a:r>
            <a:r>
              <a:rPr lang="en-GB" sz="3600" i="1" dirty="0" smtClean="0"/>
              <a:t>.”</a:t>
            </a:r>
            <a:endParaRPr lang="en-US" sz="3600" i="1" dirty="0"/>
          </a:p>
          <a:p>
            <a:pPr marL="0" indent="0" eaLnBrk="1" hangingPunct="1">
              <a:buNone/>
            </a:pPr>
            <a:r>
              <a:rPr lang="en-GB" altLang="en-US" sz="3600" i="1" dirty="0" smtClean="0">
                <a:solidFill>
                  <a:srgbClr val="04356F"/>
                </a:solidFill>
              </a:rPr>
              <a:t>(</a:t>
            </a:r>
            <a:r>
              <a:rPr lang="en-US" altLang="en-US" sz="3600" i="1" dirty="0">
                <a:solidFill>
                  <a:srgbClr val="04356F"/>
                </a:solidFill>
              </a:rPr>
              <a:t>James </a:t>
            </a:r>
            <a:r>
              <a:rPr lang="en-US" altLang="en-US" sz="3600" i="1" dirty="0" err="1">
                <a:solidFill>
                  <a:srgbClr val="04356F"/>
                </a:solidFill>
              </a:rPr>
              <a:t>Delingpole</a:t>
            </a:r>
            <a:r>
              <a:rPr lang="en-GB" altLang="en-US" sz="3600" i="1" dirty="0" smtClean="0">
                <a:solidFill>
                  <a:srgbClr val="04356F"/>
                </a:solidFill>
              </a:rPr>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Conservative Conservation</a:t>
            </a:r>
            <a:endParaRPr lang="en-GB" altLang="en-US" dirty="0" smtClean="0"/>
          </a:p>
        </p:txBody>
      </p:sp>
      <p:sp>
        <p:nvSpPr>
          <p:cNvPr id="4099" name="Content Placeholder 2"/>
          <p:cNvSpPr>
            <a:spLocks noGrp="1"/>
          </p:cNvSpPr>
          <p:nvPr>
            <p:ph idx="1"/>
          </p:nvPr>
        </p:nvSpPr>
        <p:spPr>
          <a:xfrm>
            <a:off x="652463" y="1690688"/>
            <a:ext cx="11090275" cy="4486275"/>
          </a:xfrm>
        </p:spPr>
        <p:txBody>
          <a:bodyPr/>
          <a:lstStyle/>
          <a:p>
            <a:pPr marL="0" indent="0" eaLnBrk="1" hangingPunct="1">
              <a:buNone/>
            </a:pPr>
            <a:r>
              <a:rPr lang="en-GB" sz="3200" i="1" dirty="0" smtClean="0"/>
              <a:t>“Respecting </a:t>
            </a:r>
            <a:r>
              <a:rPr lang="en-GB" sz="3200" i="1" dirty="0"/>
              <a:t>nature’s intrinsic value and making sure we are wise stewards of our natural world is critical if we are to leave the environment in a better state than we inherited it. Our Environment Plan sets out how over the next 25 years we will radically reduce the waste that is choking oceans and rivers, cleanse our air of toxic pollutants and create new habitats for our most precious wildlife to thrive</a:t>
            </a:r>
            <a:r>
              <a:rPr lang="en-GB" sz="3200" i="1" dirty="0" smtClean="0"/>
              <a:t>.”</a:t>
            </a:r>
          </a:p>
          <a:p>
            <a:pPr marL="0" indent="0" eaLnBrk="1" hangingPunct="1">
              <a:buNone/>
            </a:pPr>
            <a:r>
              <a:rPr lang="en-GB" altLang="en-US" sz="3200" i="1" dirty="0" smtClean="0">
                <a:solidFill>
                  <a:srgbClr val="04356F"/>
                </a:solidFill>
              </a:rPr>
              <a:t>(</a:t>
            </a:r>
            <a:r>
              <a:rPr lang="en-GB" altLang="en-US" sz="3200" i="1" dirty="0">
                <a:solidFill>
                  <a:srgbClr val="04356F"/>
                </a:solidFill>
              </a:rPr>
              <a:t>The </a:t>
            </a:r>
            <a:r>
              <a:rPr lang="en-GB" altLang="en-US" sz="3200" i="1" dirty="0" err="1">
                <a:solidFill>
                  <a:srgbClr val="04356F"/>
                </a:solidFill>
              </a:rPr>
              <a:t>Rt</a:t>
            </a:r>
            <a:r>
              <a:rPr lang="en-GB" altLang="en-US" sz="3200" i="1" dirty="0">
                <a:solidFill>
                  <a:srgbClr val="04356F"/>
                </a:solidFill>
              </a:rPr>
              <a:t> Hon Michael Gove MP, Secretary of State for </a:t>
            </a:r>
            <a:r>
              <a:rPr lang="en-GB" altLang="en-US" sz="3200" i="1" dirty="0" smtClean="0">
                <a:solidFill>
                  <a:srgbClr val="04356F"/>
                </a:solidFill>
              </a:rPr>
              <a:t/>
            </a:r>
            <a:br>
              <a:rPr lang="en-GB" altLang="en-US" sz="3200" i="1" dirty="0" smtClean="0">
                <a:solidFill>
                  <a:srgbClr val="04356F"/>
                </a:solidFill>
              </a:rPr>
            </a:br>
            <a:r>
              <a:rPr lang="en-GB" altLang="en-US" sz="3200" i="1" dirty="0" smtClean="0">
                <a:solidFill>
                  <a:srgbClr val="04356F"/>
                </a:solidFill>
              </a:rPr>
              <a:t>the </a:t>
            </a:r>
            <a:r>
              <a:rPr lang="en-GB" altLang="en-US" sz="3200" i="1" dirty="0">
                <a:solidFill>
                  <a:srgbClr val="04356F"/>
                </a:solidFill>
              </a:rPr>
              <a:t>Environment, Food &amp; Rural Affairs</a:t>
            </a:r>
            <a:r>
              <a:rPr lang="en-GB" altLang="en-US" sz="3200" i="1" dirty="0" smtClean="0">
                <a:solidFill>
                  <a:srgbClr val="04356F"/>
                </a:solidFill>
              </a:rPr>
              <a:t>)</a:t>
            </a:r>
          </a:p>
        </p:txBody>
      </p:sp>
    </p:spTree>
    <p:extLst>
      <p:ext uri="{BB962C8B-B14F-4D97-AF65-F5344CB8AC3E}">
        <p14:creationId xmlns:p14="http://schemas.microsoft.com/office/powerpoint/2010/main" val="4489319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90688"/>
            <a:ext cx="10515600" cy="4486274"/>
          </a:xfrm>
        </p:spPr>
        <p:txBody>
          <a:bodyPr/>
          <a:lstStyle/>
          <a:p>
            <a:pPr marL="0" indent="0">
              <a:buNone/>
              <a:defRPr/>
            </a:pPr>
            <a:r>
              <a:rPr lang="en-GB" sz="3600" dirty="0" smtClean="0"/>
              <a:t>Without </a:t>
            </a:r>
            <a:r>
              <a:rPr lang="en-GB" sz="3600" dirty="0"/>
              <a:t>action we face the progressive loss of the natural capital on which all growth—natural, human and economic—ultimately depends. Among 18-24-year-olds, climate change is the top issue that young people believe should be discussed more often by politicians</a:t>
            </a:r>
            <a:r>
              <a:rPr lang="en-GB" sz="3600" dirty="0" smtClean="0"/>
              <a:t>.</a:t>
            </a:r>
            <a:endParaRPr lang="en-GB" sz="3600" dirty="0"/>
          </a:p>
        </p:txBody>
      </p:sp>
      <p:sp>
        <p:nvSpPr>
          <p:cNvPr id="5" name="Title 1"/>
          <p:cNvSpPr>
            <a:spLocks noGrp="1"/>
          </p:cNvSpPr>
          <p:nvPr>
            <p:ph type="title"/>
          </p:nvPr>
        </p:nvSpPr>
        <p:spPr>
          <a:xfrm>
            <a:off x="838200" y="365125"/>
            <a:ext cx="10515600" cy="1325563"/>
          </a:xfrm>
        </p:spPr>
        <p:txBody>
          <a:bodyPr/>
          <a:lstStyle/>
          <a:p>
            <a:pPr eaLnBrk="1" hangingPunct="1"/>
            <a:r>
              <a:rPr lang="en-GB" dirty="0"/>
              <a:t>The Challenge</a:t>
            </a:r>
            <a:endParaRPr lang="en-GB" alt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0" y="3733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Title 1"/>
          <p:cNvSpPr>
            <a:spLocks noGrp="1"/>
          </p:cNvSpPr>
          <p:nvPr>
            <p:ph type="title"/>
          </p:nvPr>
        </p:nvSpPr>
        <p:spPr>
          <a:xfrm>
            <a:off x="838200" y="365125"/>
            <a:ext cx="10515600" cy="1325563"/>
          </a:xfrm>
        </p:spPr>
        <p:txBody>
          <a:bodyPr/>
          <a:lstStyle/>
          <a:p>
            <a:pPr eaLnBrk="1" hangingPunct="1"/>
            <a:r>
              <a:rPr lang="en-GB" sz="2800" dirty="0"/>
              <a:t>The top three policy issues voters feel senior politicians do not discuss enough and want to see them discuss more, according to age</a:t>
            </a:r>
            <a:endParaRPr lang="en-GB" altLang="en-US" sz="2800" dirty="0" smtClean="0"/>
          </a:p>
        </p:txBody>
      </p:sp>
      <p:pic>
        <p:nvPicPr>
          <p:cNvPr id="10" name="Picture 9"/>
          <p:cNvPicPr/>
          <p:nvPr/>
        </p:nvPicPr>
        <p:blipFill rotWithShape="1">
          <a:blip r:embed="rId2" cstate="print">
            <a:extLst>
              <a:ext uri="{28A0092B-C50C-407E-A947-70E740481C1C}">
                <a14:useLocalDpi xmlns:a14="http://schemas.microsoft.com/office/drawing/2010/main" val="0"/>
              </a:ext>
            </a:extLst>
          </a:blip>
          <a:srcRect/>
          <a:stretch/>
        </p:blipFill>
        <p:spPr bwMode="auto">
          <a:xfrm>
            <a:off x="838199" y="1690688"/>
            <a:ext cx="8958943" cy="46230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28625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0" y="3733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Title 1"/>
          <p:cNvSpPr>
            <a:spLocks noGrp="1"/>
          </p:cNvSpPr>
          <p:nvPr>
            <p:ph type="title"/>
          </p:nvPr>
        </p:nvSpPr>
        <p:spPr>
          <a:xfrm>
            <a:off x="838200" y="365125"/>
            <a:ext cx="10515600" cy="1325563"/>
          </a:xfrm>
        </p:spPr>
        <p:txBody>
          <a:bodyPr/>
          <a:lstStyle/>
          <a:p>
            <a:pPr eaLnBrk="1" hangingPunct="1"/>
            <a:r>
              <a:rPr lang="en-GB" sz="3200" dirty="0"/>
              <a:t>The three most important environmental issues for the Government to support, according to Conservatives</a:t>
            </a:r>
            <a:endParaRPr lang="en-GB" altLang="en-US" sz="3200" dirty="0" smtClean="0"/>
          </a:p>
        </p:txBody>
      </p:sp>
      <p:pic>
        <p:nvPicPr>
          <p:cNvPr id="5" name="Picture 4"/>
          <p:cNvPicPr/>
          <p:nvPr/>
        </p:nvPicPr>
        <p:blipFill rotWithShape="1">
          <a:blip r:embed="rId2"/>
          <a:srcRect t="12898" b="6905"/>
          <a:stretch/>
        </p:blipFill>
        <p:spPr bwMode="auto">
          <a:xfrm>
            <a:off x="838200" y="1690687"/>
            <a:ext cx="8915400" cy="460851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60050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571" y="540657"/>
            <a:ext cx="9100458" cy="5729514"/>
          </a:xfrm>
          <a:prstGeom prst="rect">
            <a:avLst/>
          </a:prstGeom>
        </p:spPr>
      </p:pic>
    </p:spTree>
    <p:extLst>
      <p:ext uri="{BB962C8B-B14F-4D97-AF65-F5344CB8AC3E}">
        <p14:creationId xmlns:p14="http://schemas.microsoft.com/office/powerpoint/2010/main" val="17892636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40229"/>
            <a:ext cx="10515600" cy="5436734"/>
          </a:xfrm>
        </p:spPr>
        <p:txBody>
          <a:bodyPr/>
          <a:lstStyle/>
          <a:p>
            <a:pPr marL="0" indent="0">
              <a:buNone/>
              <a:defRPr/>
            </a:pPr>
            <a:r>
              <a:rPr lang="en-GB" b="1" dirty="0">
                <a:solidFill>
                  <a:srgbClr val="04356F"/>
                </a:solidFill>
              </a:rPr>
              <a:t>The Conservative Track Record</a:t>
            </a:r>
          </a:p>
          <a:p>
            <a:pPr marL="0" indent="0">
              <a:buNone/>
              <a:defRPr/>
            </a:pPr>
            <a:r>
              <a:rPr lang="en-GB" dirty="0"/>
              <a:t>“Conservative Governments have always taken our responsibility to the natural environment seriously.” </a:t>
            </a:r>
            <a:r>
              <a:rPr lang="en-GB" dirty="0">
                <a:solidFill>
                  <a:srgbClr val="04356F"/>
                </a:solidFill>
              </a:rPr>
              <a:t>(The </a:t>
            </a:r>
            <a:r>
              <a:rPr lang="en-GB" dirty="0" err="1">
                <a:solidFill>
                  <a:srgbClr val="04356F"/>
                </a:solidFill>
              </a:rPr>
              <a:t>Rt</a:t>
            </a:r>
            <a:r>
              <a:rPr lang="en-GB" dirty="0">
                <a:solidFill>
                  <a:srgbClr val="04356F"/>
                </a:solidFill>
              </a:rPr>
              <a:t> Hon Theresa May MP, Prime Minister)</a:t>
            </a:r>
          </a:p>
          <a:p>
            <a:pPr marL="0" indent="0">
              <a:buNone/>
              <a:defRPr/>
            </a:pPr>
            <a:r>
              <a:rPr lang="en-GB" b="1" dirty="0">
                <a:solidFill>
                  <a:srgbClr val="BD1521"/>
                </a:solidFill>
              </a:rPr>
              <a:t>Labour’s Record of Failure</a:t>
            </a:r>
          </a:p>
          <a:p>
            <a:pPr marL="0" indent="0">
              <a:buNone/>
              <a:defRPr/>
            </a:pPr>
            <a:r>
              <a:rPr lang="en-GB" dirty="0"/>
              <a:t>“Labour has too often treated the environment in a way that suggests it’s come as an afterthought.” </a:t>
            </a:r>
            <a:r>
              <a:rPr lang="en-GB" dirty="0">
                <a:solidFill>
                  <a:srgbClr val="BD1521"/>
                </a:solidFill>
              </a:rPr>
              <a:t>(Angela Eagle MP, Shadow Treasury Minister, 2015)</a:t>
            </a:r>
          </a:p>
          <a:p>
            <a:pPr marL="0" indent="0">
              <a:buNone/>
              <a:defRPr/>
            </a:pPr>
            <a:r>
              <a:rPr lang="en-GB" b="1" dirty="0">
                <a:solidFill>
                  <a:srgbClr val="04356F"/>
                </a:solidFill>
              </a:rPr>
              <a:t>What Our Manifesto Said</a:t>
            </a:r>
          </a:p>
          <a:p>
            <a:pPr marL="0" indent="0">
              <a:buNone/>
              <a:defRPr/>
            </a:pPr>
            <a:r>
              <a:rPr lang="en-GB" dirty="0"/>
              <a:t>“As Conservatives, we are committed to leaving the </a:t>
            </a:r>
            <a:r>
              <a:rPr lang="en-GB" dirty="0" smtClean="0"/>
              <a:t/>
            </a:r>
            <a:br>
              <a:rPr lang="en-GB" dirty="0" smtClean="0"/>
            </a:br>
            <a:r>
              <a:rPr lang="en-GB" dirty="0" smtClean="0"/>
              <a:t>environment </a:t>
            </a:r>
            <a:r>
              <a:rPr lang="en-GB" dirty="0"/>
              <a:t>in better condition than we inherited it.”</a:t>
            </a:r>
          </a:p>
        </p:txBody>
      </p:sp>
    </p:spTree>
    <p:extLst>
      <p:ext uri="{BB962C8B-B14F-4D97-AF65-F5344CB8AC3E}">
        <p14:creationId xmlns:p14="http://schemas.microsoft.com/office/powerpoint/2010/main" val="186278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pbs.twimg.com/media/DTQDKExXkAMKuEj.jpg"/>
          <p:cNvPicPr/>
          <p:nvPr/>
        </p:nvPicPr>
        <p:blipFill>
          <a:blip r:embed="rId2">
            <a:extLst>
              <a:ext uri="{28A0092B-C50C-407E-A947-70E740481C1C}">
                <a14:useLocalDpi xmlns:a14="http://schemas.microsoft.com/office/drawing/2010/main" val="0"/>
              </a:ext>
            </a:extLst>
          </a:blip>
          <a:srcRect/>
          <a:stretch>
            <a:fillRect/>
          </a:stretch>
        </p:blipFill>
        <p:spPr bwMode="auto">
          <a:xfrm>
            <a:off x="667656" y="508001"/>
            <a:ext cx="8868229" cy="5617028"/>
          </a:xfrm>
          <a:prstGeom prst="rect">
            <a:avLst/>
          </a:prstGeom>
          <a:noFill/>
          <a:ln>
            <a:noFill/>
          </a:ln>
        </p:spPr>
      </p:pic>
    </p:spTree>
    <p:extLst>
      <p:ext uri="{BB962C8B-B14F-4D97-AF65-F5344CB8AC3E}">
        <p14:creationId xmlns:p14="http://schemas.microsoft.com/office/powerpoint/2010/main" val="26284753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TotalTime>
  <Words>473</Words>
  <Application>Microsoft Office PowerPoint</Application>
  <PresentationFormat>Widescreen</PresentationFormat>
  <Paragraphs>35</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Conservative Conservation</vt:lpstr>
      <vt:lpstr>Conservative Conservation</vt:lpstr>
      <vt:lpstr>Conservative Conservation</vt:lpstr>
      <vt:lpstr>The Challenge</vt:lpstr>
      <vt:lpstr>The top three policy issues voters feel senior politicians do not discuss enough and want to see them discuss more, according to age</vt:lpstr>
      <vt:lpstr>The three most important environmental issues for the Government to support, according to Conservatives</vt:lpstr>
      <vt:lpstr>PowerPoint Presentation</vt:lpstr>
      <vt:lpstr>PowerPoint Presentation</vt:lpstr>
      <vt:lpstr>PowerPoint Presentation</vt:lpstr>
      <vt:lpstr>PowerPoint Presentation</vt:lpstr>
      <vt:lpstr>UK and G7 economic growth and emissions reductions</vt:lpstr>
      <vt:lpstr>PowerPoint Presentation</vt:lpstr>
      <vt:lpstr>Questions for discussion</vt:lpstr>
      <vt:lpstr>Questions for discussion</vt:lpstr>
      <vt:lpstr>Next steps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CPF Briefing 18-2 Environment</dc:title>
  <dc:creator>Hayward, John</dc:creator>
  <cp:lastModifiedBy>Hayward, John</cp:lastModifiedBy>
  <cp:revision>64</cp:revision>
  <dcterms:created xsi:type="dcterms:W3CDTF">2016-03-07T14:17:46Z</dcterms:created>
  <dcterms:modified xsi:type="dcterms:W3CDTF">2018-03-01T12:46:35Z</dcterms:modified>
</cp:coreProperties>
</file>