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7" r:id="rId4"/>
    <p:sldId id="269" r:id="rId5"/>
    <p:sldId id="295" r:id="rId6"/>
    <p:sldId id="298" r:id="rId7"/>
    <p:sldId id="297" r:id="rId8"/>
    <p:sldId id="296" r:id="rId9"/>
    <p:sldId id="294" r:id="rId10"/>
    <p:sldId id="300" r:id="rId11"/>
    <p:sldId id="302" r:id="rId12"/>
    <p:sldId id="299" r:id="rId13"/>
    <p:sldId id="303" r:id="rId14"/>
    <p:sldId id="305" r:id="rId15"/>
    <p:sldId id="301" r:id="rId16"/>
    <p:sldId id="304" r:id="rId17"/>
    <p:sldId id="288" r:id="rId18"/>
    <p:sldId id="264"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1521"/>
    <a:srgbClr val="0435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19" d="100"/>
          <a:sy n="119" d="100"/>
        </p:scale>
        <p:origin x="102"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Hayward\AppData\Local\Microsoft\Windows\INetCache\IE\5TKNCMQZ\302016011p1g003.xls"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JHayward\Documents\oecd%20productivity.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1" i="0" u="none" strike="noStrike" baseline="0">
                <a:solidFill>
                  <a:srgbClr val="000000"/>
                </a:solidFill>
                <a:latin typeface="Arial Narrow"/>
                <a:ea typeface="Arial Narrow"/>
                <a:cs typeface="Arial Narrow"/>
              </a:defRPr>
            </a:pPr>
            <a:r>
              <a:rPr lang="en-GB" sz="1000"/>
              <a:t>United Kingdom</a:t>
            </a:r>
          </a:p>
        </c:rich>
      </c:tx>
      <c:layout>
        <c:manualLayout>
          <c:xMode val="edge"/>
          <c:yMode val="edge"/>
          <c:x val="0.71116188907759081"/>
          <c:y val="0.23041541273309424"/>
        </c:manualLayout>
      </c:layout>
      <c:overlay val="0"/>
    </c:title>
    <c:autoTitleDeleted val="0"/>
    <c:plotArea>
      <c:layout>
        <c:manualLayout>
          <c:layoutTarget val="inner"/>
          <c:xMode val="edge"/>
          <c:yMode val="edge"/>
          <c:x val="6.6141779933689165E-2"/>
          <c:y val="0.20054603222444084"/>
          <c:w val="0.88251879853801751"/>
          <c:h val="0.67266749551042959"/>
        </c:manualLayout>
      </c:layout>
      <c:lineChart>
        <c:grouping val="standard"/>
        <c:varyColors val="0"/>
        <c:ser>
          <c:idx val="3"/>
          <c:order val="0"/>
          <c:tx>
            <c:strRef>
              <c:f>'[302016011p1g003.xls]Fig1_3'!$B$171</c:f>
              <c:strCache>
                <c:ptCount val="1"/>
                <c:pt idx="0">
                  <c:v>Annual growth rate</c:v>
                </c:pt>
              </c:strCache>
            </c:strRef>
          </c:tx>
          <c:spPr>
            <a:ln w="19050" cap="rnd" cmpd="sng" algn="ctr">
              <a:solidFill>
                <a:srgbClr val="4F81BD"/>
              </a:solidFill>
              <a:prstDash val="solid"/>
              <a:round/>
            </a:ln>
            <a:effectLst/>
          </c:spPr>
          <c:marker>
            <c:symbol val="none"/>
          </c:marker>
          <c:cat>
            <c:numRef>
              <c:f>'[302016011p1g003.xls]Fig1_3'!$A$172:$A$216</c:f>
              <c:numCache>
                <c:formatCode>General</c:formatCode>
                <c:ptCount val="45"/>
                <c:pt idx="0">
                  <c:v>1971</c:v>
                </c:pt>
                <c:pt idx="1">
                  <c:v>1972</c:v>
                </c:pt>
                <c:pt idx="2">
                  <c:v>1973</c:v>
                </c:pt>
                <c:pt idx="3">
                  <c:v>1974</c:v>
                </c:pt>
                <c:pt idx="4">
                  <c:v>1975</c:v>
                </c:pt>
                <c:pt idx="5">
                  <c:v>1976</c:v>
                </c:pt>
                <c:pt idx="6">
                  <c:v>1977</c:v>
                </c:pt>
                <c:pt idx="7">
                  <c:v>1978</c:v>
                </c:pt>
                <c:pt idx="8">
                  <c:v>1979</c:v>
                </c:pt>
                <c:pt idx="9">
                  <c:v>1980</c:v>
                </c:pt>
                <c:pt idx="10">
                  <c:v>1981</c:v>
                </c:pt>
                <c:pt idx="11">
                  <c:v>1982</c:v>
                </c:pt>
                <c:pt idx="12">
                  <c:v>1983</c:v>
                </c:pt>
                <c:pt idx="13">
                  <c:v>1984</c:v>
                </c:pt>
                <c:pt idx="14">
                  <c:v>1985</c:v>
                </c:pt>
                <c:pt idx="15">
                  <c:v>1986</c:v>
                </c:pt>
                <c:pt idx="16">
                  <c:v>1987</c:v>
                </c:pt>
                <c:pt idx="17">
                  <c:v>1988</c:v>
                </c:pt>
                <c:pt idx="18">
                  <c:v>1989</c:v>
                </c:pt>
                <c:pt idx="19">
                  <c:v>1990</c:v>
                </c:pt>
                <c:pt idx="20">
                  <c:v>1991</c:v>
                </c:pt>
                <c:pt idx="21">
                  <c:v>1992</c:v>
                </c:pt>
                <c:pt idx="22">
                  <c:v>1993</c:v>
                </c:pt>
                <c:pt idx="23">
                  <c:v>1994</c:v>
                </c:pt>
                <c:pt idx="24">
                  <c:v>1995</c:v>
                </c:pt>
                <c:pt idx="25">
                  <c:v>1996</c:v>
                </c:pt>
                <c:pt idx="26">
                  <c:v>1997</c:v>
                </c:pt>
                <c:pt idx="27">
                  <c:v>1998</c:v>
                </c:pt>
                <c:pt idx="28">
                  <c:v>1999</c:v>
                </c:pt>
                <c:pt idx="29">
                  <c:v>2000</c:v>
                </c:pt>
                <c:pt idx="30">
                  <c:v>2001</c:v>
                </c:pt>
                <c:pt idx="31">
                  <c:v>2002</c:v>
                </c:pt>
                <c:pt idx="32">
                  <c:v>2003</c:v>
                </c:pt>
                <c:pt idx="33">
                  <c:v>2004</c:v>
                </c:pt>
                <c:pt idx="34">
                  <c:v>2005</c:v>
                </c:pt>
                <c:pt idx="35">
                  <c:v>2006</c:v>
                </c:pt>
                <c:pt idx="36">
                  <c:v>2007</c:v>
                </c:pt>
                <c:pt idx="37">
                  <c:v>2008</c:v>
                </c:pt>
                <c:pt idx="38">
                  <c:v>2009</c:v>
                </c:pt>
                <c:pt idx="39">
                  <c:v>2010</c:v>
                </c:pt>
                <c:pt idx="40">
                  <c:v>2011</c:v>
                </c:pt>
                <c:pt idx="41">
                  <c:v>2012</c:v>
                </c:pt>
                <c:pt idx="42">
                  <c:v>2013</c:v>
                </c:pt>
                <c:pt idx="43">
                  <c:v>2014</c:v>
                </c:pt>
                <c:pt idx="44">
                  <c:v>2015</c:v>
                </c:pt>
              </c:numCache>
            </c:numRef>
          </c:cat>
          <c:val>
            <c:numRef>
              <c:f>'[302016011p1g003.xls]Fig1_3'!$B$172:$B$216</c:f>
              <c:numCache>
                <c:formatCode>#,##0.00</c:formatCode>
                <c:ptCount val="45"/>
                <c:pt idx="0">
                  <c:v>6.2964791294107387</c:v>
                </c:pt>
                <c:pt idx="1">
                  <c:v>5.6525268931141888</c:v>
                </c:pt>
                <c:pt idx="2">
                  <c:v>1.8193010067011235</c:v>
                </c:pt>
                <c:pt idx="3">
                  <c:v>-0.759211895239984</c:v>
                </c:pt>
                <c:pt idx="4">
                  <c:v>-0.91141382336773691</c:v>
                </c:pt>
                <c:pt idx="5">
                  <c:v>4.485496561385089</c:v>
                </c:pt>
                <c:pt idx="6">
                  <c:v>3.4978970512486387</c:v>
                </c:pt>
                <c:pt idx="7">
                  <c:v>4.6136055985244271</c:v>
                </c:pt>
                <c:pt idx="8">
                  <c:v>3.0312397512444629</c:v>
                </c:pt>
                <c:pt idx="9">
                  <c:v>0.81035791797499179</c:v>
                </c:pt>
                <c:pt idx="10">
                  <c:v>5.7500267967793679</c:v>
                </c:pt>
                <c:pt idx="11">
                  <c:v>3.012164425502255</c:v>
                </c:pt>
                <c:pt idx="12">
                  <c:v>5.1255577085146342</c:v>
                </c:pt>
                <c:pt idx="13">
                  <c:v>-0.92014809911308237</c:v>
                </c:pt>
                <c:pt idx="14">
                  <c:v>1.0950244371356161</c:v>
                </c:pt>
                <c:pt idx="15">
                  <c:v>2.6173806459556683</c:v>
                </c:pt>
                <c:pt idx="16">
                  <c:v>3.7907897538675073</c:v>
                </c:pt>
                <c:pt idx="17">
                  <c:v>-2.1466692132505294E-2</c:v>
                </c:pt>
                <c:pt idx="18">
                  <c:v>0.35571550320688416</c:v>
                </c:pt>
                <c:pt idx="19">
                  <c:v>0.93680968972514811</c:v>
                </c:pt>
                <c:pt idx="20">
                  <c:v>1.8410579521477428</c:v>
                </c:pt>
                <c:pt idx="21">
                  <c:v>4.7063086400359158</c:v>
                </c:pt>
                <c:pt idx="22">
                  <c:v>3.7045634636285918</c:v>
                </c:pt>
                <c:pt idx="23">
                  <c:v>2.5811380957158283</c:v>
                </c:pt>
                <c:pt idx="24">
                  <c:v>1.1415076857851405</c:v>
                </c:pt>
                <c:pt idx="25">
                  <c:v>1.5676346751246362</c:v>
                </c:pt>
                <c:pt idx="26">
                  <c:v>2.6100564460765834</c:v>
                </c:pt>
                <c:pt idx="27">
                  <c:v>1.4085729216822702</c:v>
                </c:pt>
                <c:pt idx="28">
                  <c:v>2.1622023936889665</c:v>
                </c:pt>
                <c:pt idx="29">
                  <c:v>3.338607635571909</c:v>
                </c:pt>
                <c:pt idx="30">
                  <c:v>1.9163605460760498</c:v>
                </c:pt>
                <c:pt idx="31">
                  <c:v>2.6581368018892251</c:v>
                </c:pt>
                <c:pt idx="32">
                  <c:v>3.0046032486329359</c:v>
                </c:pt>
                <c:pt idx="33">
                  <c:v>2.2482593004744138</c:v>
                </c:pt>
                <c:pt idx="34">
                  <c:v>0.77996353992717982</c:v>
                </c:pt>
                <c:pt idx="35">
                  <c:v>1.9731119654633607</c:v>
                </c:pt>
                <c:pt idx="36">
                  <c:v>1.6119035348959216</c:v>
                </c:pt>
                <c:pt idx="37">
                  <c:v>-4.8543317253228468E-3</c:v>
                </c:pt>
                <c:pt idx="38">
                  <c:v>-2.3290645322646335</c:v>
                </c:pt>
                <c:pt idx="39">
                  <c:v>1.1276682625385606</c:v>
                </c:pt>
                <c:pt idx="40">
                  <c:v>1.4796681513130547</c:v>
                </c:pt>
                <c:pt idx="41">
                  <c:v>-0.79376921460595229</c:v>
                </c:pt>
                <c:pt idx="42">
                  <c:v>0.36616550125797476</c:v>
                </c:pt>
                <c:pt idx="43">
                  <c:v>0.23666545275213124</c:v>
                </c:pt>
              </c:numCache>
            </c:numRef>
          </c:val>
          <c:smooth val="0"/>
        </c:ser>
        <c:ser>
          <c:idx val="6"/>
          <c:order val="1"/>
          <c:tx>
            <c:strRef>
              <c:f>'[302016011p1g003.xls]Fig1_3'!$C$171</c:f>
              <c:strCache>
                <c:ptCount val="1"/>
                <c:pt idx="0">
                  <c:v>Trend growth</c:v>
                </c:pt>
              </c:strCache>
            </c:strRef>
          </c:tx>
          <c:spPr>
            <a:ln w="19050" cap="rnd" cmpd="sng" algn="ctr">
              <a:solidFill>
                <a:schemeClr val="tx1">
                  <a:lumMod val="75000"/>
                  <a:lumOff val="25000"/>
                </a:schemeClr>
              </a:solidFill>
              <a:prstDash val="lgDash"/>
              <a:round/>
            </a:ln>
            <a:effectLst/>
          </c:spPr>
          <c:marker>
            <c:symbol val="none"/>
          </c:marker>
          <c:cat>
            <c:numRef>
              <c:f>'[302016011p1g003.xls]Fig1_3'!$A$172:$A$216</c:f>
              <c:numCache>
                <c:formatCode>General</c:formatCode>
                <c:ptCount val="45"/>
                <c:pt idx="0">
                  <c:v>1971</c:v>
                </c:pt>
                <c:pt idx="1">
                  <c:v>1972</c:v>
                </c:pt>
                <c:pt idx="2">
                  <c:v>1973</c:v>
                </c:pt>
                <c:pt idx="3">
                  <c:v>1974</c:v>
                </c:pt>
                <c:pt idx="4">
                  <c:v>1975</c:v>
                </c:pt>
                <c:pt idx="5">
                  <c:v>1976</c:v>
                </c:pt>
                <c:pt idx="6">
                  <c:v>1977</c:v>
                </c:pt>
                <c:pt idx="7">
                  <c:v>1978</c:v>
                </c:pt>
                <c:pt idx="8">
                  <c:v>1979</c:v>
                </c:pt>
                <c:pt idx="9">
                  <c:v>1980</c:v>
                </c:pt>
                <c:pt idx="10">
                  <c:v>1981</c:v>
                </c:pt>
                <c:pt idx="11">
                  <c:v>1982</c:v>
                </c:pt>
                <c:pt idx="12">
                  <c:v>1983</c:v>
                </c:pt>
                <c:pt idx="13">
                  <c:v>1984</c:v>
                </c:pt>
                <c:pt idx="14">
                  <c:v>1985</c:v>
                </c:pt>
                <c:pt idx="15">
                  <c:v>1986</c:v>
                </c:pt>
                <c:pt idx="16">
                  <c:v>1987</c:v>
                </c:pt>
                <c:pt idx="17">
                  <c:v>1988</c:v>
                </c:pt>
                <c:pt idx="18">
                  <c:v>1989</c:v>
                </c:pt>
                <c:pt idx="19">
                  <c:v>1990</c:v>
                </c:pt>
                <c:pt idx="20">
                  <c:v>1991</c:v>
                </c:pt>
                <c:pt idx="21">
                  <c:v>1992</c:v>
                </c:pt>
                <c:pt idx="22">
                  <c:v>1993</c:v>
                </c:pt>
                <c:pt idx="23">
                  <c:v>1994</c:v>
                </c:pt>
                <c:pt idx="24">
                  <c:v>1995</c:v>
                </c:pt>
                <c:pt idx="25">
                  <c:v>1996</c:v>
                </c:pt>
                <c:pt idx="26">
                  <c:v>1997</c:v>
                </c:pt>
                <c:pt idx="27">
                  <c:v>1998</c:v>
                </c:pt>
                <c:pt idx="28">
                  <c:v>1999</c:v>
                </c:pt>
                <c:pt idx="29">
                  <c:v>2000</c:v>
                </c:pt>
                <c:pt idx="30">
                  <c:v>2001</c:v>
                </c:pt>
                <c:pt idx="31">
                  <c:v>2002</c:v>
                </c:pt>
                <c:pt idx="32">
                  <c:v>2003</c:v>
                </c:pt>
                <c:pt idx="33">
                  <c:v>2004</c:v>
                </c:pt>
                <c:pt idx="34">
                  <c:v>2005</c:v>
                </c:pt>
                <c:pt idx="35">
                  <c:v>2006</c:v>
                </c:pt>
                <c:pt idx="36">
                  <c:v>2007</c:v>
                </c:pt>
                <c:pt idx="37">
                  <c:v>2008</c:v>
                </c:pt>
                <c:pt idx="38">
                  <c:v>2009</c:v>
                </c:pt>
                <c:pt idx="39">
                  <c:v>2010</c:v>
                </c:pt>
                <c:pt idx="40">
                  <c:v>2011</c:v>
                </c:pt>
                <c:pt idx="41">
                  <c:v>2012</c:v>
                </c:pt>
                <c:pt idx="42">
                  <c:v>2013</c:v>
                </c:pt>
                <c:pt idx="43">
                  <c:v>2014</c:v>
                </c:pt>
                <c:pt idx="44">
                  <c:v>2015</c:v>
                </c:pt>
              </c:numCache>
            </c:numRef>
          </c:cat>
          <c:val>
            <c:numRef>
              <c:f>'[302016011p1g003.xls]Fig1_3'!$C$172:$C$216</c:f>
              <c:numCache>
                <c:formatCode>General</c:formatCode>
                <c:ptCount val="45"/>
                <c:pt idx="2" formatCode="#,##0.00">
                  <c:v>3.2275314331054687</c:v>
                </c:pt>
                <c:pt idx="3" formatCode="#,##0.00">
                  <c:v>2.8961303234100342</c:v>
                </c:pt>
                <c:pt idx="4" formatCode="#,##0.00">
                  <c:v>2.7302119731903076</c:v>
                </c:pt>
                <c:pt idx="5" formatCode="#,##0.00">
                  <c:v>2.7122256755828857</c:v>
                </c:pt>
                <c:pt idx="6" formatCode="#,##0.00">
                  <c:v>2.7573263645172119</c:v>
                </c:pt>
                <c:pt idx="7" formatCode="#,##0.00">
                  <c:v>2.8134384155273438</c:v>
                </c:pt>
                <c:pt idx="8" formatCode="#,##0.00">
                  <c:v>2.8421700000762939</c:v>
                </c:pt>
                <c:pt idx="9" formatCode="#,##0.00">
                  <c:v>2.8383963108062744</c:v>
                </c:pt>
                <c:pt idx="10" formatCode="#,##0.00">
                  <c:v>2.8004848957061768</c:v>
                </c:pt>
                <c:pt idx="11" formatCode="#,##0.00">
                  <c:v>2.6893279552459717</c:v>
                </c:pt>
                <c:pt idx="12" formatCode="#,##0.00">
                  <c:v>2.520322322845459</c:v>
                </c:pt>
                <c:pt idx="13" formatCode="#,##0.00">
                  <c:v>2.3148305416107178</c:v>
                </c:pt>
                <c:pt idx="14" formatCode="#,##0.00">
                  <c:v>2.142357349395752</c:v>
                </c:pt>
                <c:pt idx="15" formatCode="#,##0.00">
                  <c:v>2.0126285552978516</c:v>
                </c:pt>
                <c:pt idx="16" formatCode="#,##0.00">
                  <c:v>1.916015625</c:v>
                </c:pt>
                <c:pt idx="17" formatCode="#,##0.00">
                  <c:v>1.8540655374526978</c:v>
                </c:pt>
                <c:pt idx="18" formatCode="#,##0.00">
                  <c:v>1.8629693984985352</c:v>
                </c:pt>
                <c:pt idx="19" formatCode="#,##0.00">
                  <c:v>1.9442601203918457</c:v>
                </c:pt>
                <c:pt idx="20" formatCode="#,##0.00">
                  <c:v>2.0716178417205811</c:v>
                </c:pt>
                <c:pt idx="21" formatCode="#,##0.00">
                  <c:v>2.200106143951416</c:v>
                </c:pt>
                <c:pt idx="22" formatCode="#,##0.00">
                  <c:v>2.2805275917053223</c:v>
                </c:pt>
                <c:pt idx="23" formatCode="#,##0.00">
                  <c:v>2.3099977970123291</c:v>
                </c:pt>
                <c:pt idx="24" formatCode="#,##0.00">
                  <c:v>2.3119466304779053</c:v>
                </c:pt>
                <c:pt idx="25" formatCode="#,##0.00">
                  <c:v>2.3148150444030762</c:v>
                </c:pt>
                <c:pt idx="26" formatCode="#,##0.00">
                  <c:v>2.3254146575927734</c:v>
                </c:pt>
                <c:pt idx="27" formatCode="#,##0.00">
                  <c:v>2.3367505073547363</c:v>
                </c:pt>
                <c:pt idx="28" formatCode="#,##0.00">
                  <c:v>2.3470871448516846</c:v>
                </c:pt>
                <c:pt idx="29" formatCode="#,##0.00">
                  <c:v>2.3375372886657715</c:v>
                </c:pt>
                <c:pt idx="30" formatCode="#,##0.00">
                  <c:v>2.2857973575592041</c:v>
                </c:pt>
                <c:pt idx="31" formatCode="#,##0.00">
                  <c:v>2.1880619525909424</c:v>
                </c:pt>
                <c:pt idx="32" formatCode="#,##0.00">
                  <c:v>2.0336999893188477</c:v>
                </c:pt>
                <c:pt idx="33" formatCode="#,##0.00">
                  <c:v>1.8207659721374512</c:v>
                </c:pt>
                <c:pt idx="34" formatCode="#,##0.00">
                  <c:v>1.5652562379837036</c:v>
                </c:pt>
                <c:pt idx="35" formatCode="#,##0.00">
                  <c:v>1.2910666465759277</c:v>
                </c:pt>
                <c:pt idx="36" formatCode="#,##0.00">
                  <c:v>1.0075818300247192</c:v>
                </c:pt>
                <c:pt idx="37" formatCode="#,##0.00">
                  <c:v>0.73678988218307495</c:v>
                </c:pt>
                <c:pt idx="38" formatCode="#,##0.00">
                  <c:v>0.51184600591659546</c:v>
                </c:pt>
                <c:pt idx="39" formatCode="#,##0.00">
                  <c:v>0.35220080614089966</c:v>
                </c:pt>
                <c:pt idx="40" formatCode="#,##0.00">
                  <c:v>0.22480715811252594</c:v>
                </c:pt>
                <c:pt idx="41" formatCode="#,##0.00">
                  <c:v>0.11094794422388077</c:v>
                </c:pt>
              </c:numCache>
            </c:numRef>
          </c:val>
          <c:smooth val="0"/>
        </c:ser>
        <c:dLbls>
          <c:showLegendKey val="0"/>
          <c:showVal val="0"/>
          <c:showCatName val="0"/>
          <c:showSerName val="0"/>
          <c:showPercent val="0"/>
          <c:showBubbleSize val="0"/>
        </c:dLbls>
        <c:smooth val="0"/>
        <c:axId val="292093600"/>
        <c:axId val="292092816"/>
      </c:lineChart>
      <c:catAx>
        <c:axId val="292093600"/>
        <c:scaling>
          <c:orientation val="minMax"/>
        </c:scaling>
        <c:delete val="0"/>
        <c:axPos val="b"/>
        <c:majorGridlines>
          <c:spPr>
            <a:ln w="3175">
              <a:solidFill>
                <a:srgbClr val="FFFFFF"/>
              </a:solid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000" b="0" i="0" u="none" strike="noStrike" baseline="0">
                <a:solidFill>
                  <a:srgbClr val="000000"/>
                </a:solidFill>
                <a:latin typeface="Arial Narrow"/>
                <a:ea typeface="Arial Narrow"/>
                <a:cs typeface="Arial Narrow"/>
              </a:defRPr>
            </a:pPr>
            <a:endParaRPr lang="en-US"/>
          </a:p>
        </c:txPr>
        <c:crossAx val="292092816"/>
        <c:crosses val="autoZero"/>
        <c:auto val="1"/>
        <c:lblAlgn val="ctr"/>
        <c:lblOffset val="0"/>
        <c:tickLblSkip val="2"/>
        <c:noMultiLvlLbl val="0"/>
      </c:catAx>
      <c:valAx>
        <c:axId val="292092816"/>
        <c:scaling>
          <c:orientation val="minMax"/>
          <c:max val="6"/>
          <c:min val="-3"/>
        </c:scaling>
        <c:delete val="0"/>
        <c:axPos val="l"/>
        <c:majorGridlines>
          <c:spPr>
            <a:ln w="3175">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0" vert="horz"/>
          <a:lstStyle/>
          <a:p>
            <a:pPr>
              <a:defRPr sz="1000" b="0" i="0" u="none" strike="noStrike" baseline="0">
                <a:solidFill>
                  <a:srgbClr val="000000"/>
                </a:solidFill>
                <a:latin typeface="Arial Narrow"/>
                <a:ea typeface="Arial Narrow"/>
                <a:cs typeface="Arial Narrow"/>
              </a:defRPr>
            </a:pPr>
            <a:endParaRPr lang="en-US"/>
          </a:p>
        </c:txPr>
        <c:crossAx val="292093600"/>
        <c:crosses val="autoZero"/>
        <c:crossBetween val="midCat"/>
        <c:majorUnit val="1"/>
      </c:valAx>
      <c:spPr>
        <a:solidFill>
          <a:srgbClr val="F4FFFF"/>
        </a:solidFill>
        <a:ln w="9525">
          <a:solidFill>
            <a:srgbClr val="000000"/>
          </a:solidFill>
        </a:ln>
      </c:spPr>
    </c:plotArea>
    <c:legend>
      <c:legendPos val="r"/>
      <c:legendEntry>
        <c:idx val="0"/>
        <c:txPr>
          <a:bodyPr/>
          <a:lstStyle/>
          <a:p>
            <a:pPr>
              <a:defRPr sz="1000" b="0" i="0" u="none" strike="noStrike" baseline="0">
                <a:solidFill>
                  <a:srgbClr val="000000"/>
                </a:solidFill>
                <a:latin typeface="Arial Narrow"/>
                <a:ea typeface="Arial Narrow"/>
                <a:cs typeface="Arial Narrow"/>
              </a:defRPr>
            </a:pPr>
            <a:endParaRPr lang="en-US"/>
          </a:p>
        </c:txPr>
      </c:legendEntry>
      <c:legendEntry>
        <c:idx val="1"/>
        <c:txPr>
          <a:bodyPr/>
          <a:lstStyle/>
          <a:p>
            <a:pPr>
              <a:defRPr sz="1000" b="0" i="0" u="none" strike="noStrike" baseline="0">
                <a:solidFill>
                  <a:srgbClr val="000000"/>
                </a:solidFill>
                <a:latin typeface="Arial Narrow"/>
                <a:ea typeface="Arial Narrow"/>
                <a:cs typeface="Arial Narrow"/>
              </a:defRPr>
            </a:pPr>
            <a:endParaRPr lang="en-US"/>
          </a:p>
        </c:txPr>
      </c:legendEntry>
      <c:layout>
        <c:manualLayout>
          <c:xMode val="edge"/>
          <c:yMode val="edge"/>
          <c:x val="6.7346987211704915E-2"/>
          <c:y val="9.9940641782346712E-2"/>
          <c:w val="0.88196730310671945"/>
          <c:h val="7.6555221173269572E-2"/>
        </c:manualLayout>
      </c:layout>
      <c:overlay val="1"/>
      <c:spPr>
        <a:solidFill>
          <a:srgbClr val="EAEAEA"/>
        </a:solidFill>
        <a:ln w="25400">
          <a:noFill/>
        </a:ln>
      </c:spPr>
      <c:txPr>
        <a:bodyPr/>
        <a:lstStyle/>
        <a:p>
          <a:pPr>
            <a:defRPr sz="540" b="0" i="0" u="none" strike="noStrike" baseline="0">
              <a:solidFill>
                <a:srgbClr val="000000"/>
              </a:solidFill>
              <a:latin typeface="Arial Narrow"/>
              <a:ea typeface="Arial Narrow"/>
              <a:cs typeface="Arial Narrow"/>
            </a:defRPr>
          </a:pPr>
          <a:endParaRPr lang="en-US"/>
        </a:p>
      </c:txPr>
    </c:legend>
    <c:plotVisOnly val="1"/>
    <c:dispBlanksAs val="gap"/>
    <c:showDLblsOverMax val="1"/>
  </c:chart>
  <c:spPr>
    <a:noFill/>
    <a:ln>
      <a:noFill/>
    </a:ln>
    <a:extLst>
      <a:ext uri="{909E8E84-426E-40DD-AFC4-6F175D3DCCD1}">
        <a14:hiddenFill xmlns:a14="http://schemas.microsoft.com/office/drawing/2010/main">
          <a:solidFill>
            <a:sysClr val="window" lastClr="FFFFFF"/>
          </a:solidFill>
        </a14:hiddenFill>
      </a:ext>
    </a:extLst>
  </c:spPr>
  <c:txPr>
    <a:bodyPr/>
    <a:lstStyle/>
    <a:p>
      <a:pPr>
        <a:defRPr sz="900"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GDP per hour worked, USD, current prices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'[oecd productivity.xls]Sheet2'!$B$1</c:f>
              <c:strCache>
                <c:ptCount val="1"/>
                <c:pt idx="0">
                  <c:v>GDP per hour worked, USD</c:v>
                </c:pt>
              </c:strCache>
            </c:strRef>
          </c:tx>
          <c:spPr>
            <a:solidFill>
              <a:schemeClr val="accent1"/>
            </a:solidFill>
            <a:ln>
              <a:noFill/>
            </a:ln>
            <a:effectLst/>
          </c:spPr>
          <c:invertIfNegative val="0"/>
          <c:dPt>
            <c:idx val="19"/>
            <c:invertIfNegative val="0"/>
            <c:bubble3D val="0"/>
            <c:spPr>
              <a:solidFill>
                <a:srgbClr val="FFC000"/>
              </a:solidFill>
              <a:ln>
                <a:noFill/>
              </a:ln>
              <a:effectLst/>
            </c:spPr>
          </c:dPt>
          <c:dPt>
            <c:idx val="22"/>
            <c:invertIfNegative val="0"/>
            <c:bubble3D val="0"/>
            <c:spPr>
              <a:solidFill>
                <a:srgbClr val="BD1521"/>
              </a:solidFill>
              <a:ln>
                <a:noFill/>
              </a:ln>
              <a:effectLst/>
            </c:spPr>
          </c:dPt>
          <c:dPt>
            <c:idx val="23"/>
            <c:invertIfNegative val="0"/>
            <c:bubble3D val="0"/>
            <c:spPr>
              <a:solidFill>
                <a:srgbClr val="00B050"/>
              </a:solidFill>
              <a:ln>
                <a:noFill/>
              </a:ln>
              <a:effectLst/>
            </c:spPr>
          </c:dPt>
          <c:dPt>
            <c:idx val="27"/>
            <c:invertIfNegative val="0"/>
            <c:bubble3D val="0"/>
            <c:spPr>
              <a:solidFill>
                <a:srgbClr val="00B050"/>
              </a:solidFill>
              <a:ln>
                <a:noFill/>
              </a:ln>
              <a:effectLst/>
            </c:spPr>
          </c:dPt>
          <c:dPt>
            <c:idx val="28"/>
            <c:invertIfNegative val="0"/>
            <c:bubble3D val="0"/>
            <c:spPr>
              <a:solidFill>
                <a:srgbClr val="00B050"/>
              </a:solidFill>
              <a:ln>
                <a:noFill/>
              </a:ln>
              <a:effectLst/>
            </c:spPr>
          </c:dPt>
          <c:cat>
            <c:strRef>
              <c:f>'[oecd productivity.xls]Sheet2'!$A$2:$A$42</c:f>
              <c:strCache>
                <c:ptCount val="41"/>
                <c:pt idx="0">
                  <c:v>Mexico</c:v>
                </c:pt>
                <c:pt idx="1">
                  <c:v>Russia (non-OECD)</c:v>
                </c:pt>
                <c:pt idx="2">
                  <c:v>Chile</c:v>
                </c:pt>
                <c:pt idx="3">
                  <c:v>Latvia</c:v>
                </c:pt>
                <c:pt idx="4">
                  <c:v>Poland</c:v>
                </c:pt>
                <c:pt idx="5">
                  <c:v>Korea</c:v>
                </c:pt>
                <c:pt idx="6">
                  <c:v>Estonia</c:v>
                </c:pt>
                <c:pt idx="7">
                  <c:v>Lithuania (non-OECD)</c:v>
                </c:pt>
                <c:pt idx="8">
                  <c:v>Hungary</c:v>
                </c:pt>
                <c:pt idx="9">
                  <c:v>Greece</c:v>
                </c:pt>
                <c:pt idx="10">
                  <c:v>Portugal</c:v>
                </c:pt>
                <c:pt idx="11">
                  <c:v>Turkey</c:v>
                </c:pt>
                <c:pt idx="12">
                  <c:v>Czech Republic</c:v>
                </c:pt>
                <c:pt idx="13">
                  <c:v>Slovak Republic</c:v>
                </c:pt>
                <c:pt idx="14">
                  <c:v>Israel</c:v>
                </c:pt>
                <c:pt idx="15">
                  <c:v>Slovenia</c:v>
                </c:pt>
                <c:pt idx="16">
                  <c:v>New Zealand</c:v>
                </c:pt>
                <c:pt idx="17">
                  <c:v>Japan</c:v>
                </c:pt>
                <c:pt idx="18">
                  <c:v>Iceland</c:v>
                </c:pt>
                <c:pt idx="19">
                  <c:v>OECD - Total</c:v>
                </c:pt>
                <c:pt idx="20">
                  <c:v>Canada</c:v>
                </c:pt>
                <c:pt idx="21">
                  <c:v>Spain</c:v>
                </c:pt>
                <c:pt idx="22">
                  <c:v>United Kingdom</c:v>
                </c:pt>
                <c:pt idx="23">
                  <c:v>European Union (28 countries)</c:v>
                </c:pt>
                <c:pt idx="24">
                  <c:v>Italy</c:v>
                </c:pt>
                <c:pt idx="25">
                  <c:v>Australia</c:v>
                </c:pt>
                <c:pt idx="26">
                  <c:v>Finland</c:v>
                </c:pt>
                <c:pt idx="27">
                  <c:v>Euro area (19 countries)</c:v>
                </c:pt>
                <c:pt idx="28">
                  <c:v>G7</c:v>
                </c:pt>
                <c:pt idx="29">
                  <c:v>Sweden</c:v>
                </c:pt>
                <c:pt idx="30">
                  <c:v>Austria</c:v>
                </c:pt>
                <c:pt idx="31">
                  <c:v>Switzerland</c:v>
                </c:pt>
                <c:pt idx="32">
                  <c:v>Germany</c:v>
                </c:pt>
                <c:pt idx="33">
                  <c:v>Netherlands</c:v>
                </c:pt>
                <c:pt idx="34">
                  <c:v>France</c:v>
                </c:pt>
                <c:pt idx="35">
                  <c:v>United States</c:v>
                </c:pt>
                <c:pt idx="36">
                  <c:v>Denmark</c:v>
                </c:pt>
                <c:pt idx="37">
                  <c:v>Belgium</c:v>
                </c:pt>
                <c:pt idx="38">
                  <c:v>Norway</c:v>
                </c:pt>
                <c:pt idx="39">
                  <c:v>Ireland</c:v>
                </c:pt>
                <c:pt idx="40">
                  <c:v>Luxembourg</c:v>
                </c:pt>
              </c:strCache>
            </c:strRef>
          </c:cat>
          <c:val>
            <c:numRef>
              <c:f>'[oecd productivity.xls]Sheet2'!$B$2:$B$42</c:f>
              <c:numCache>
                <c:formatCode>General</c:formatCode>
                <c:ptCount val="41"/>
                <c:pt idx="0">
                  <c:v>20.100000000000001</c:v>
                </c:pt>
                <c:pt idx="1">
                  <c:v>23.6</c:v>
                </c:pt>
                <c:pt idx="2">
                  <c:v>26.1</c:v>
                </c:pt>
                <c:pt idx="3">
                  <c:v>29.1</c:v>
                </c:pt>
                <c:pt idx="4">
                  <c:v>31.2</c:v>
                </c:pt>
                <c:pt idx="5">
                  <c:v>31.9</c:v>
                </c:pt>
                <c:pt idx="6">
                  <c:v>33</c:v>
                </c:pt>
                <c:pt idx="7">
                  <c:v>33.799999999999997</c:v>
                </c:pt>
                <c:pt idx="8">
                  <c:v>34.6</c:v>
                </c:pt>
                <c:pt idx="9">
                  <c:v>34.9</c:v>
                </c:pt>
                <c:pt idx="10">
                  <c:v>36</c:v>
                </c:pt>
                <c:pt idx="11">
                  <c:v>38.6</c:v>
                </c:pt>
                <c:pt idx="12">
                  <c:v>39.1</c:v>
                </c:pt>
                <c:pt idx="13">
                  <c:v>40.799999999999997</c:v>
                </c:pt>
                <c:pt idx="14">
                  <c:v>41.1</c:v>
                </c:pt>
                <c:pt idx="15">
                  <c:v>41.5</c:v>
                </c:pt>
                <c:pt idx="16">
                  <c:v>42</c:v>
                </c:pt>
                <c:pt idx="17">
                  <c:v>43</c:v>
                </c:pt>
                <c:pt idx="18">
                  <c:v>45.7</c:v>
                </c:pt>
                <c:pt idx="19">
                  <c:v>50.8</c:v>
                </c:pt>
                <c:pt idx="20">
                  <c:v>50.8</c:v>
                </c:pt>
                <c:pt idx="21">
                  <c:v>51.3</c:v>
                </c:pt>
                <c:pt idx="22">
                  <c:v>52.4</c:v>
                </c:pt>
                <c:pt idx="23">
                  <c:v>52.8</c:v>
                </c:pt>
                <c:pt idx="24">
                  <c:v>53.6</c:v>
                </c:pt>
                <c:pt idx="25">
                  <c:v>56</c:v>
                </c:pt>
                <c:pt idx="26">
                  <c:v>56.5</c:v>
                </c:pt>
                <c:pt idx="27">
                  <c:v>59</c:v>
                </c:pt>
                <c:pt idx="28">
                  <c:v>60</c:v>
                </c:pt>
                <c:pt idx="29">
                  <c:v>60.5</c:v>
                </c:pt>
                <c:pt idx="30">
                  <c:v>61.8</c:v>
                </c:pt>
                <c:pt idx="31">
                  <c:v>65.599999999999994</c:v>
                </c:pt>
                <c:pt idx="32">
                  <c:v>66.599999999999994</c:v>
                </c:pt>
                <c:pt idx="33">
                  <c:v>67.099999999999994</c:v>
                </c:pt>
                <c:pt idx="34">
                  <c:v>67.599999999999994</c:v>
                </c:pt>
                <c:pt idx="35">
                  <c:v>68.3</c:v>
                </c:pt>
                <c:pt idx="36">
                  <c:v>69.7</c:v>
                </c:pt>
                <c:pt idx="37">
                  <c:v>72.099999999999994</c:v>
                </c:pt>
                <c:pt idx="38">
                  <c:v>82.3</c:v>
                </c:pt>
                <c:pt idx="39">
                  <c:v>91.8</c:v>
                </c:pt>
                <c:pt idx="40">
                  <c:v>95</c:v>
                </c:pt>
              </c:numCache>
            </c:numRef>
          </c:val>
        </c:ser>
        <c:dLbls>
          <c:showLegendKey val="0"/>
          <c:showVal val="0"/>
          <c:showCatName val="0"/>
          <c:showSerName val="0"/>
          <c:showPercent val="0"/>
          <c:showBubbleSize val="0"/>
        </c:dLbls>
        <c:gapWidth val="182"/>
        <c:axId val="292094384"/>
        <c:axId val="292097912"/>
      </c:barChart>
      <c:catAx>
        <c:axId val="292094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2097912"/>
        <c:crosses val="autoZero"/>
        <c:auto val="1"/>
        <c:lblAlgn val="ctr"/>
        <c:lblOffset val="100"/>
        <c:tickLblSkip val="1"/>
        <c:noMultiLvlLbl val="0"/>
      </c:catAx>
      <c:valAx>
        <c:axId val="2920979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2094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4322DBC-5D86-4976-ACEF-9DB8DE356DFD}" type="datetimeFigureOut">
              <a:rPr lang="en-GB"/>
              <a:pPr>
                <a:defRPr/>
              </a:pPr>
              <a:t>22/01/2018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603C86C-9B05-4B7E-B36A-E4FA6EC2BE5E}" type="slidenum">
              <a:rPr lang="en-GB"/>
              <a:pPr>
                <a:defRPr/>
              </a:pPr>
              <a:t>‹#›</a:t>
            </a:fld>
            <a:endParaRPr lang="en-GB"/>
          </a:p>
        </p:txBody>
      </p:sp>
    </p:spTree>
    <p:extLst>
      <p:ext uri="{BB962C8B-B14F-4D97-AF65-F5344CB8AC3E}">
        <p14:creationId xmlns:p14="http://schemas.microsoft.com/office/powerpoint/2010/main" val="4288162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864BBD5-A193-4D89-9E04-955B75526735}" type="datetimeFigureOut">
              <a:rPr lang="en-GB"/>
              <a:pPr>
                <a:defRPr/>
              </a:pPr>
              <a:t>22/01/2018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469F60B-69B8-4978-860F-371E2E4E30C3}" type="slidenum">
              <a:rPr lang="en-GB"/>
              <a:pPr>
                <a:defRPr/>
              </a:pPr>
              <a:t>‹#›</a:t>
            </a:fld>
            <a:endParaRPr lang="en-GB"/>
          </a:p>
        </p:txBody>
      </p:sp>
    </p:spTree>
    <p:extLst>
      <p:ext uri="{BB962C8B-B14F-4D97-AF65-F5344CB8AC3E}">
        <p14:creationId xmlns:p14="http://schemas.microsoft.com/office/powerpoint/2010/main" val="345207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8D324B-CEE8-481C-9E1F-AF4836F2B475}" type="datetimeFigureOut">
              <a:rPr lang="en-GB"/>
              <a:pPr>
                <a:defRPr/>
              </a:pPr>
              <a:t>22/01/2018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138FC64-CDB7-4068-8ECF-71D0D11158F5}" type="slidenum">
              <a:rPr lang="en-GB"/>
              <a:pPr>
                <a:defRPr/>
              </a:pPr>
              <a:t>‹#›</a:t>
            </a:fld>
            <a:endParaRPr lang="en-GB"/>
          </a:p>
        </p:txBody>
      </p:sp>
    </p:spTree>
    <p:extLst>
      <p:ext uri="{BB962C8B-B14F-4D97-AF65-F5344CB8AC3E}">
        <p14:creationId xmlns:p14="http://schemas.microsoft.com/office/powerpoint/2010/main" val="3721613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61EB03D-9B06-4B28-8039-B1AAE26F585A}" type="datetimeFigureOut">
              <a:rPr lang="en-GB"/>
              <a:pPr>
                <a:defRPr/>
              </a:pPr>
              <a:t>22/01/2018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44B8770F-2C10-44B0-9D03-45231957D083}" type="slidenum">
              <a:rPr lang="en-GB"/>
              <a:pPr>
                <a:defRPr/>
              </a:pPr>
              <a:t>‹#›</a:t>
            </a:fld>
            <a:endParaRPr lang="en-GB"/>
          </a:p>
        </p:txBody>
      </p:sp>
    </p:spTree>
    <p:extLst>
      <p:ext uri="{BB962C8B-B14F-4D97-AF65-F5344CB8AC3E}">
        <p14:creationId xmlns:p14="http://schemas.microsoft.com/office/powerpoint/2010/main" val="2722845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B5E7CB-C3B8-4177-9126-EDD340C3BECC}" type="datetimeFigureOut">
              <a:rPr lang="en-GB"/>
              <a:pPr>
                <a:defRPr/>
              </a:pPr>
              <a:t>22/01/2018</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9324F3D-2BB0-4F38-AA6B-B3D6076575CF}" type="slidenum">
              <a:rPr lang="en-GB"/>
              <a:pPr>
                <a:defRPr/>
              </a:pPr>
              <a:t>‹#›</a:t>
            </a:fld>
            <a:endParaRPr lang="en-GB"/>
          </a:p>
        </p:txBody>
      </p:sp>
    </p:spTree>
    <p:extLst>
      <p:ext uri="{BB962C8B-B14F-4D97-AF65-F5344CB8AC3E}">
        <p14:creationId xmlns:p14="http://schemas.microsoft.com/office/powerpoint/2010/main" val="226051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023AA3F-0F42-4EA2-BD96-070897CC1706}" type="datetimeFigureOut">
              <a:rPr lang="en-GB"/>
              <a:pPr>
                <a:defRPr/>
              </a:pPr>
              <a:t>22/01/2018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14BF6F6-ED1E-44AC-BDC5-51386B287BFA}" type="slidenum">
              <a:rPr lang="en-GB"/>
              <a:pPr>
                <a:defRPr/>
              </a:pPr>
              <a:t>‹#›</a:t>
            </a:fld>
            <a:endParaRPr lang="en-GB"/>
          </a:p>
        </p:txBody>
      </p:sp>
    </p:spTree>
    <p:extLst>
      <p:ext uri="{BB962C8B-B14F-4D97-AF65-F5344CB8AC3E}">
        <p14:creationId xmlns:p14="http://schemas.microsoft.com/office/powerpoint/2010/main" val="129854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1">
                <a:solidFill>
                  <a:srgbClr val="04356F"/>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66CABFA8-1216-437D-8878-B89BD9065605}" type="datetimeFigureOut">
              <a:rPr lang="en-GB"/>
              <a:pPr>
                <a:defRPr/>
              </a:pPr>
              <a:t>22/01/2018</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B9506D18-8700-4B12-BE15-AB2F1A4ECFBC}" type="slidenum">
              <a:rPr lang="en-GB"/>
              <a:pPr>
                <a:defRPr/>
              </a:pPr>
              <a:t>‹#›</a:t>
            </a:fld>
            <a:endParaRPr lang="en-GB"/>
          </a:p>
        </p:txBody>
      </p:sp>
    </p:spTree>
    <p:extLst>
      <p:ext uri="{BB962C8B-B14F-4D97-AF65-F5344CB8AC3E}">
        <p14:creationId xmlns:p14="http://schemas.microsoft.com/office/powerpoint/2010/main" val="172246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4356F"/>
                </a:solidFill>
              </a:defRPr>
            </a:lvl1pPr>
          </a:lstStyle>
          <a:p>
            <a:r>
              <a:rPr lang="en-US" dirty="0" smtClean="0"/>
              <a:t>Click to edit Master title style</a:t>
            </a:r>
            <a:endParaRPr lang="en-GB" dirty="0"/>
          </a:p>
        </p:txBody>
      </p:sp>
      <p:sp>
        <p:nvSpPr>
          <p:cNvPr id="3" name="Date Placeholder 3"/>
          <p:cNvSpPr>
            <a:spLocks noGrp="1"/>
          </p:cNvSpPr>
          <p:nvPr>
            <p:ph type="dt" sz="half" idx="10"/>
          </p:nvPr>
        </p:nvSpPr>
        <p:spPr/>
        <p:txBody>
          <a:bodyPr/>
          <a:lstStyle>
            <a:lvl1pPr>
              <a:defRPr/>
            </a:lvl1pPr>
          </a:lstStyle>
          <a:p>
            <a:pPr>
              <a:defRPr/>
            </a:pPr>
            <a:fld id="{ACAB095A-4F26-4603-9A92-375726D38495}" type="datetimeFigureOut">
              <a:rPr lang="en-GB"/>
              <a:pPr>
                <a:defRPr/>
              </a:pPr>
              <a:t>22/01/2018</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5CEA31A-A0A8-474B-8D64-8517D8714245}" type="slidenum">
              <a:rPr lang="en-GB"/>
              <a:pPr>
                <a:defRPr/>
              </a:pPr>
              <a:t>‹#›</a:t>
            </a:fld>
            <a:endParaRPr lang="en-GB"/>
          </a:p>
        </p:txBody>
      </p:sp>
    </p:spTree>
    <p:extLst>
      <p:ext uri="{BB962C8B-B14F-4D97-AF65-F5344CB8AC3E}">
        <p14:creationId xmlns:p14="http://schemas.microsoft.com/office/powerpoint/2010/main" val="7812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89CD2-CABB-42F8-9BBD-3780E688E05C}" type="datetimeFigureOut">
              <a:rPr lang="en-GB"/>
              <a:pPr>
                <a:defRPr/>
              </a:pPr>
              <a:t>22/01/2018</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08DF5DD-B359-4782-8D13-E3EC8984B4B6}" type="slidenum">
              <a:rPr lang="en-GB"/>
              <a:pPr>
                <a:defRPr/>
              </a:pPr>
              <a:t>‹#›</a:t>
            </a:fld>
            <a:endParaRPr lang="en-GB"/>
          </a:p>
        </p:txBody>
      </p:sp>
    </p:spTree>
    <p:extLst>
      <p:ext uri="{BB962C8B-B14F-4D97-AF65-F5344CB8AC3E}">
        <p14:creationId xmlns:p14="http://schemas.microsoft.com/office/powerpoint/2010/main" val="4167804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solidFill>
                  <a:srgbClr val="04356F"/>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BCEFAE7-3A68-4A96-A4CC-E7EA022DFEA5}" type="datetimeFigureOut">
              <a:rPr lang="en-GB"/>
              <a:pPr>
                <a:defRPr/>
              </a:pPr>
              <a:t>22/01/2018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4B4F71BC-EACC-4449-A505-520AB505822A}" type="slidenum">
              <a:rPr lang="en-GB"/>
              <a:pPr>
                <a:defRPr/>
              </a:pPr>
              <a:t>‹#›</a:t>
            </a:fld>
            <a:endParaRPr lang="en-GB"/>
          </a:p>
        </p:txBody>
      </p:sp>
    </p:spTree>
    <p:extLst>
      <p:ext uri="{BB962C8B-B14F-4D97-AF65-F5344CB8AC3E}">
        <p14:creationId xmlns:p14="http://schemas.microsoft.com/office/powerpoint/2010/main" val="139519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solidFill>
                  <a:srgbClr val="04356F"/>
                </a:solidFill>
              </a:defRPr>
            </a:lvl1pPr>
          </a:lstStyle>
          <a:p>
            <a:r>
              <a:rPr lang="en-US" dirty="0" smtClean="0"/>
              <a:t>Click to edit Master title style</a:t>
            </a:r>
            <a:endParaRPr lang="en-GB" dirty="0"/>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E24F702-0318-40E0-BA8F-AE6555E98E7B}" type="datetimeFigureOut">
              <a:rPr lang="en-GB"/>
              <a:pPr>
                <a:defRPr/>
              </a:pPr>
              <a:t>22/01/2018</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E76C453-39F6-43BB-BD38-AC9B19BE66A2}" type="slidenum">
              <a:rPr lang="en-GB"/>
              <a:pPr>
                <a:defRPr/>
              </a:pPr>
              <a:t>‹#›</a:t>
            </a:fld>
            <a:endParaRPr lang="en-GB"/>
          </a:p>
        </p:txBody>
      </p:sp>
    </p:spTree>
    <p:extLst>
      <p:ext uri="{BB962C8B-B14F-4D97-AF65-F5344CB8AC3E}">
        <p14:creationId xmlns:p14="http://schemas.microsoft.com/office/powerpoint/2010/main" val="153020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0E9CC0F-80D8-4BA8-A613-1D71DD6D128C}" type="datetimeFigureOut">
              <a:rPr lang="en-GB"/>
              <a:pPr>
                <a:defRPr/>
              </a:pPr>
              <a:t>22/01/2018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24E35F76-6C13-4118-82D9-3C1537BE6982}" type="slidenum">
              <a:rPr lang="en-GB"/>
              <a:pPr>
                <a:defRPr/>
              </a:pPr>
              <a:t>‹#›</a:t>
            </a:fld>
            <a:endParaRPr lang="en-GB"/>
          </a:p>
        </p:txBody>
      </p:sp>
      <p:pic>
        <p:nvPicPr>
          <p:cNvPr id="1031"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tats.oecd.org/Index.aspx?DataSetCode=PDB_G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1118"/>
          </a:xfrm>
          <a:prstGeom prst="rect">
            <a:avLst/>
          </a:prstGeom>
        </p:spPr>
      </p:pic>
      <p:sp>
        <p:nvSpPr>
          <p:cNvPr id="2050" name="Title 1"/>
          <p:cNvSpPr>
            <a:spLocks noGrp="1"/>
          </p:cNvSpPr>
          <p:nvPr>
            <p:ph type="ctrTitle"/>
          </p:nvPr>
        </p:nvSpPr>
        <p:spPr/>
        <p:txBody>
          <a:bodyPr/>
          <a:lstStyle/>
          <a:p>
            <a:pPr eaLnBrk="1" hangingPunct="1"/>
            <a:r>
              <a:rPr lang="en-GB" b="1" dirty="0">
                <a:solidFill>
                  <a:schemeClr val="bg1"/>
                </a:solidFill>
              </a:rPr>
              <a:t>Skills and Training for a </a:t>
            </a:r>
            <a:r>
              <a:rPr lang="en-GB" b="1" dirty="0" smtClean="0">
                <a:solidFill>
                  <a:schemeClr val="bg1"/>
                </a:solidFill>
              </a:rPr>
              <a:t/>
            </a:r>
            <a:br>
              <a:rPr lang="en-GB" b="1" dirty="0" smtClean="0">
                <a:solidFill>
                  <a:schemeClr val="bg1"/>
                </a:solidFill>
              </a:rPr>
            </a:br>
            <a:r>
              <a:rPr lang="en-GB" b="1" dirty="0" smtClean="0">
                <a:solidFill>
                  <a:schemeClr val="bg1"/>
                </a:solidFill>
              </a:rPr>
              <a:t>21</a:t>
            </a:r>
            <a:r>
              <a:rPr lang="en-GB" b="1" baseline="30000" dirty="0" smtClean="0">
                <a:solidFill>
                  <a:schemeClr val="bg1"/>
                </a:solidFill>
              </a:rPr>
              <a:t>st</a:t>
            </a:r>
            <a:r>
              <a:rPr lang="en-GB" b="1" dirty="0" smtClean="0">
                <a:solidFill>
                  <a:schemeClr val="bg1"/>
                </a:solidFill>
              </a:rPr>
              <a:t> Century </a:t>
            </a:r>
            <a:r>
              <a:rPr lang="en-GB" b="1" dirty="0">
                <a:solidFill>
                  <a:schemeClr val="bg1"/>
                </a:solidFill>
              </a:rPr>
              <a:t>Workforce</a:t>
            </a:r>
            <a:endParaRPr lang="en-GB" altLang="en-US" b="1" dirty="0" smtClean="0">
              <a:solidFill>
                <a:schemeClr val="bg1"/>
              </a:solidFill>
            </a:endParaRPr>
          </a:p>
        </p:txBody>
      </p:sp>
      <p:sp>
        <p:nvSpPr>
          <p:cNvPr id="2051" name="Subtitle 2"/>
          <p:cNvSpPr>
            <a:spLocks noGrp="1"/>
          </p:cNvSpPr>
          <p:nvPr>
            <p:ph type="subTitle" idx="1"/>
          </p:nvPr>
        </p:nvSpPr>
        <p:spPr/>
        <p:txBody>
          <a:bodyPr/>
          <a:lstStyle/>
          <a:p>
            <a:pPr eaLnBrk="1" hangingPunct="1"/>
            <a:r>
              <a:rPr lang="en-GB" altLang="en-US" dirty="0" smtClean="0">
                <a:solidFill>
                  <a:schemeClr val="bg2"/>
                </a:solidFill>
              </a:rPr>
              <a:t>January 2018</a:t>
            </a:r>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7238" y="4381500"/>
            <a:ext cx="23399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Technological Change</a:t>
            </a:r>
            <a:endParaRPr lang="en-GB" alt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1" y="1460310"/>
            <a:ext cx="8414982" cy="5131559"/>
          </a:xfrm>
          <a:prstGeom prst="rect">
            <a:avLst/>
          </a:prstGeom>
        </p:spPr>
      </p:pic>
    </p:spTree>
    <p:extLst>
      <p:ext uri="{BB962C8B-B14F-4D97-AF65-F5344CB8AC3E}">
        <p14:creationId xmlns:p14="http://schemas.microsoft.com/office/powerpoint/2010/main" val="41305733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Technological Change</a:t>
            </a:r>
            <a:endParaRPr lang="en-GB" altLang="en-US"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19707"/>
            <a:ext cx="8592749" cy="5096093"/>
          </a:xfrm>
          <a:prstGeom prst="rect">
            <a:avLst/>
          </a:prstGeom>
        </p:spPr>
      </p:pic>
    </p:spTree>
    <p:extLst>
      <p:ext uri="{BB962C8B-B14F-4D97-AF65-F5344CB8AC3E}">
        <p14:creationId xmlns:p14="http://schemas.microsoft.com/office/powerpoint/2010/main" val="3217234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Technological Change</a:t>
            </a:r>
            <a:endParaRPr lang="en-GB"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1446663"/>
            <a:ext cx="8524741" cy="5147319"/>
          </a:xfrm>
          <a:prstGeom prst="rect">
            <a:avLst/>
          </a:prstGeom>
        </p:spPr>
      </p:pic>
    </p:spTree>
    <p:extLst>
      <p:ext uri="{BB962C8B-B14F-4D97-AF65-F5344CB8AC3E}">
        <p14:creationId xmlns:p14="http://schemas.microsoft.com/office/powerpoint/2010/main" val="7089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Technological Change</a:t>
            </a:r>
            <a:endParaRPr lang="en-GB"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01254"/>
            <a:ext cx="8919949" cy="5227093"/>
          </a:xfrm>
          <a:prstGeom prst="rect">
            <a:avLst/>
          </a:prstGeom>
        </p:spPr>
      </p:pic>
    </p:spTree>
    <p:extLst>
      <p:ext uri="{BB962C8B-B14F-4D97-AF65-F5344CB8AC3E}">
        <p14:creationId xmlns:p14="http://schemas.microsoft.com/office/powerpoint/2010/main" val="22933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Changing Skill Requirements</a:t>
            </a:r>
            <a:endParaRPr lang="en-GB" altLang="en-US" dirty="0" smtClean="0"/>
          </a:p>
        </p:txBody>
      </p:sp>
      <p:sp>
        <p:nvSpPr>
          <p:cNvPr id="4099" name="Content Placeholder 2"/>
          <p:cNvSpPr>
            <a:spLocks noGrp="1"/>
          </p:cNvSpPr>
          <p:nvPr>
            <p:ph idx="1"/>
          </p:nvPr>
        </p:nvSpPr>
        <p:spPr>
          <a:xfrm>
            <a:off x="652463" y="1422400"/>
            <a:ext cx="11090275" cy="4754563"/>
          </a:xfrm>
        </p:spPr>
        <p:txBody>
          <a:bodyPr/>
          <a:lstStyle/>
          <a:p>
            <a:pPr marL="0" indent="0" eaLnBrk="1" hangingPunct="1">
              <a:buNone/>
            </a:pPr>
            <a:r>
              <a:rPr lang="en-GB" i="1" dirty="0" smtClean="0"/>
              <a:t>“</a:t>
            </a:r>
            <a:r>
              <a:rPr lang="en-GB" i="1" dirty="0"/>
              <a:t>This government is committed to…ensuring the UK is the best place to start and grow a digital business, trial a new technology, or undertake advanced research - and that the UK digital sectors remain world-leading. This requires supportive regulation but also first-class digital infrastructure and an advanced skills base</a:t>
            </a:r>
            <a:r>
              <a:rPr lang="en-GB" i="1" dirty="0" smtClean="0"/>
              <a:t>.” </a:t>
            </a:r>
            <a:r>
              <a:rPr lang="en-GB" altLang="en-US" i="1" dirty="0" smtClean="0">
                <a:solidFill>
                  <a:srgbClr val="04356F"/>
                </a:solidFill>
              </a:rPr>
              <a:t>(</a:t>
            </a:r>
            <a:r>
              <a:rPr lang="en-US" altLang="en-US" i="1" dirty="0">
                <a:solidFill>
                  <a:srgbClr val="04356F"/>
                </a:solidFill>
              </a:rPr>
              <a:t>The </a:t>
            </a:r>
            <a:r>
              <a:rPr lang="en-US" altLang="en-US" i="1" dirty="0" err="1">
                <a:solidFill>
                  <a:srgbClr val="04356F"/>
                </a:solidFill>
              </a:rPr>
              <a:t>Rt</a:t>
            </a:r>
            <a:r>
              <a:rPr lang="en-US" altLang="en-US" i="1" dirty="0">
                <a:solidFill>
                  <a:srgbClr val="04356F"/>
                </a:solidFill>
              </a:rPr>
              <a:t> Hon Karen Bradley MP, Secretary of State for Digital, Culture, Media and Sport, 1 March 2017</a:t>
            </a:r>
            <a:r>
              <a:rPr lang="en-GB" altLang="en-US" i="1" dirty="0" smtClean="0">
                <a:solidFill>
                  <a:srgbClr val="04356F"/>
                </a:solidFill>
              </a:rPr>
              <a:t>)</a:t>
            </a:r>
          </a:p>
        </p:txBody>
      </p:sp>
    </p:spTree>
    <p:extLst>
      <p:ext uri="{BB962C8B-B14F-4D97-AF65-F5344CB8AC3E}">
        <p14:creationId xmlns:p14="http://schemas.microsoft.com/office/powerpoint/2010/main" val="2624142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Changing Skill Requirements</a:t>
            </a:r>
            <a:endParaRPr lang="en-GB" alt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323834"/>
            <a:ext cx="8834864" cy="5349922"/>
          </a:xfrm>
          <a:prstGeom prst="rect">
            <a:avLst/>
          </a:prstGeom>
        </p:spPr>
      </p:pic>
    </p:spTree>
    <p:extLst>
      <p:ext uri="{BB962C8B-B14F-4D97-AF65-F5344CB8AC3E}">
        <p14:creationId xmlns:p14="http://schemas.microsoft.com/office/powerpoint/2010/main" val="37928625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792889"/>
          </a:xfrm>
        </p:spPr>
        <p:txBody>
          <a:bodyPr/>
          <a:lstStyle/>
          <a:p>
            <a:pPr marL="514350" lvl="0" indent="-514350">
              <a:buFont typeface="+mj-lt"/>
              <a:buAutoNum type="arabicPeriod"/>
            </a:pPr>
            <a:r>
              <a:rPr lang="en-US" dirty="0" smtClean="0"/>
              <a:t>Whose </a:t>
            </a:r>
            <a:r>
              <a:rPr lang="en-US" dirty="0"/>
              <a:t>responsibility should training be: the citizen, schools and universities, the employer, the state, or all of them? In the Armed Forces when you sign-up all training is paid for in return to several years’ service, but this is not the case in the rest of the public sector. Is this fair? What new contract might we offer our citizens?</a:t>
            </a:r>
          </a:p>
          <a:p>
            <a:pPr marL="514350" lvl="0" indent="-514350">
              <a:buFont typeface="+mj-lt"/>
              <a:buAutoNum type="arabicPeriod"/>
            </a:pPr>
            <a:r>
              <a:rPr lang="en-US" dirty="0" smtClean="0"/>
              <a:t>How </a:t>
            </a:r>
            <a:r>
              <a:rPr lang="en-US" dirty="0"/>
              <a:t>might a Conservative Government seek to boost productivity across the UK?</a:t>
            </a:r>
          </a:p>
          <a:p>
            <a:pPr marL="514350" lvl="0" indent="-514350">
              <a:buFont typeface="+mj-lt"/>
              <a:buAutoNum type="arabicPeriod"/>
            </a:pPr>
            <a:r>
              <a:rPr lang="en-US" dirty="0" smtClean="0"/>
              <a:t>In </a:t>
            </a:r>
            <a:r>
              <a:rPr lang="en-US" dirty="0"/>
              <a:t>what ways could the UK build on its world-class </a:t>
            </a:r>
            <a:r>
              <a:rPr lang="en-US" dirty="0" smtClean="0"/>
              <a:t/>
            </a:r>
            <a:br>
              <a:rPr lang="en-US" dirty="0" smtClean="0"/>
            </a:br>
            <a:r>
              <a:rPr lang="en-US" dirty="0" smtClean="0"/>
              <a:t>reputation </a:t>
            </a:r>
            <a:r>
              <a:rPr lang="en-US" dirty="0"/>
              <a:t>for training and expand opportunities for </a:t>
            </a:r>
            <a:r>
              <a:rPr lang="en-US" dirty="0" smtClean="0"/>
              <a:t/>
            </a:r>
            <a:br>
              <a:rPr lang="en-US" dirty="0" smtClean="0"/>
            </a:br>
            <a:r>
              <a:rPr lang="en-US" dirty="0" smtClean="0"/>
              <a:t>lifelong </a:t>
            </a:r>
            <a:r>
              <a:rPr lang="en-US" dirty="0"/>
              <a:t>vocational education and training? Do we </a:t>
            </a:r>
            <a:r>
              <a:rPr lang="en-US" dirty="0" smtClean="0"/>
              <a:t/>
            </a:r>
            <a:br>
              <a:rPr lang="en-US" dirty="0" smtClean="0"/>
            </a:br>
            <a:r>
              <a:rPr lang="en-US" dirty="0" smtClean="0"/>
              <a:t>need </a:t>
            </a:r>
            <a:r>
              <a:rPr lang="en-US" dirty="0"/>
              <a:t>a top-down national skills </a:t>
            </a:r>
            <a:r>
              <a:rPr lang="en-US" dirty="0" err="1"/>
              <a:t>programme</a:t>
            </a:r>
            <a:r>
              <a:rPr lang="en-US" dirty="0"/>
              <a:t> or a </a:t>
            </a:r>
            <a:r>
              <a:rPr lang="en-US" dirty="0" smtClean="0"/>
              <a:t/>
            </a:r>
            <a:br>
              <a:rPr lang="en-US" dirty="0" smtClean="0"/>
            </a:br>
            <a:r>
              <a:rPr lang="en-US" dirty="0" smtClean="0"/>
              <a:t>bottom-up </a:t>
            </a:r>
            <a:r>
              <a:rPr lang="en-US" dirty="0"/>
              <a:t>sectoral or geographical approach</a:t>
            </a:r>
            <a:r>
              <a:rPr lang="en-US" dirty="0" smtClean="0"/>
              <a:t>?</a:t>
            </a:r>
            <a:endParaRPr lang="en-US" dirty="0"/>
          </a:p>
        </p:txBody>
      </p:sp>
    </p:spTree>
    <p:extLst>
      <p:ext uri="{BB962C8B-B14F-4D97-AF65-F5344CB8AC3E}">
        <p14:creationId xmlns:p14="http://schemas.microsoft.com/office/powerpoint/2010/main" val="173005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altLang="en-US" smtClean="0"/>
              <a:t>Questions for discussion</a:t>
            </a:r>
          </a:p>
        </p:txBody>
      </p:sp>
      <p:sp>
        <p:nvSpPr>
          <p:cNvPr id="3" name="Content Placeholder 2"/>
          <p:cNvSpPr>
            <a:spLocks noGrp="1"/>
          </p:cNvSpPr>
          <p:nvPr>
            <p:ph idx="1"/>
          </p:nvPr>
        </p:nvSpPr>
        <p:spPr>
          <a:xfrm>
            <a:off x="838200" y="1825624"/>
            <a:ext cx="10515600" cy="4845631"/>
          </a:xfrm>
        </p:spPr>
        <p:txBody>
          <a:bodyPr/>
          <a:lstStyle/>
          <a:p>
            <a:pPr marL="514350" lvl="0" indent="-514350">
              <a:buFont typeface="+mj-lt"/>
              <a:buAutoNum type="arabicPeriod" startAt="4"/>
            </a:pPr>
            <a:r>
              <a:rPr lang="en-US" dirty="0" smtClean="0"/>
              <a:t>In </a:t>
            </a:r>
            <a:r>
              <a:rPr lang="en-US" dirty="0"/>
              <a:t>what ways does training need to catch up with the changing skill requirements of modern technology? Are there any new and innovative models of training in your area that could be used elsewhere?</a:t>
            </a:r>
          </a:p>
          <a:p>
            <a:pPr marL="514350" lvl="0" indent="-514350">
              <a:buFont typeface="+mj-lt"/>
              <a:buAutoNum type="arabicPeriod" startAt="4"/>
            </a:pPr>
            <a:r>
              <a:rPr lang="en-US" dirty="0" smtClean="0"/>
              <a:t>How </a:t>
            </a:r>
            <a:r>
              <a:rPr lang="en-US" dirty="0"/>
              <a:t>should a Conservative Government deal with possible widening income gaps arising from increased automation?</a:t>
            </a:r>
          </a:p>
          <a:p>
            <a:pPr marL="514350" lvl="0" indent="-514350">
              <a:buFont typeface="+mj-lt"/>
              <a:buAutoNum type="arabicPeriod" startAt="4"/>
            </a:pPr>
            <a:r>
              <a:rPr lang="en-US" dirty="0" smtClean="0"/>
              <a:t>What </a:t>
            </a:r>
            <a:r>
              <a:rPr lang="en-US" dirty="0"/>
              <a:t>policies should a Conservative Government adopt </a:t>
            </a:r>
            <a:r>
              <a:rPr lang="en-US" dirty="0" smtClean="0"/>
              <a:t>to </a:t>
            </a:r>
            <a:br>
              <a:rPr lang="en-US" dirty="0" smtClean="0"/>
            </a:br>
            <a:r>
              <a:rPr lang="en-US" dirty="0" smtClean="0"/>
              <a:t>balance </a:t>
            </a:r>
            <a:r>
              <a:rPr lang="en-US" dirty="0"/>
              <a:t>the need for improved training and productivity </a:t>
            </a:r>
            <a:r>
              <a:rPr lang="en-US" dirty="0" smtClean="0"/>
              <a:t/>
            </a:r>
            <a:br>
              <a:rPr lang="en-US" dirty="0" smtClean="0"/>
            </a:br>
            <a:r>
              <a:rPr lang="en-US" dirty="0" smtClean="0"/>
              <a:t>in </a:t>
            </a:r>
            <a:r>
              <a:rPr lang="en-US" dirty="0"/>
              <a:t>the UK with any desire to reduce our reliance on </a:t>
            </a:r>
            <a:r>
              <a:rPr lang="en-US" dirty="0" smtClean="0"/>
              <a:t/>
            </a:r>
            <a:br>
              <a:rPr lang="en-US" dirty="0" smtClean="0"/>
            </a:br>
            <a:r>
              <a:rPr lang="en-US" dirty="0" smtClean="0"/>
              <a:t>skilled </a:t>
            </a:r>
            <a:r>
              <a:rPr lang="en-US" dirty="0"/>
              <a:t>technical expertise from abroad? How might </a:t>
            </a:r>
            <a:r>
              <a:rPr lang="en-US" dirty="0" smtClean="0"/>
              <a:t/>
            </a:r>
            <a:br>
              <a:rPr lang="en-US" dirty="0" smtClean="0"/>
            </a:br>
            <a:r>
              <a:rPr lang="en-US" dirty="0" smtClean="0"/>
              <a:t>these </a:t>
            </a:r>
            <a:r>
              <a:rPr lang="en-US" dirty="0"/>
              <a:t>be paid for?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altLang="en-US" smtClean="0"/>
              <a:t>Next steps</a:t>
            </a:r>
          </a:p>
        </p:txBody>
      </p:sp>
      <p:sp>
        <p:nvSpPr>
          <p:cNvPr id="3" name="Content Placeholder 2"/>
          <p:cNvSpPr>
            <a:spLocks noGrp="1"/>
          </p:cNvSpPr>
          <p:nvPr>
            <p:ph idx="1"/>
          </p:nvPr>
        </p:nvSpPr>
        <p:spPr/>
        <p:txBody>
          <a:bodyPr/>
          <a:lstStyle/>
          <a:p>
            <a:pPr eaLnBrk="1" hangingPunct="1"/>
            <a:r>
              <a:rPr lang="en-GB" altLang="en-US" dirty="0" smtClean="0"/>
              <a:t>Deadline for submission of responses: </a:t>
            </a:r>
            <a:br>
              <a:rPr lang="en-GB" altLang="en-US" dirty="0" smtClean="0"/>
            </a:br>
            <a:r>
              <a:rPr lang="en-GB" altLang="en-US" dirty="0" smtClean="0">
                <a:solidFill>
                  <a:srgbClr val="04356F"/>
                </a:solidFill>
              </a:rPr>
              <a:t>28 February by email to</a:t>
            </a:r>
            <a:r>
              <a:rPr lang="en-GB" altLang="en-US" dirty="0" smtClean="0"/>
              <a:t> </a:t>
            </a:r>
            <a:r>
              <a:rPr lang="en-GB" altLang="en-US" dirty="0" smtClean="0">
                <a:solidFill>
                  <a:srgbClr val="BD1521"/>
                </a:solidFill>
              </a:rPr>
              <a:t>CPF.Papers@Conservatives.com</a:t>
            </a:r>
          </a:p>
          <a:p>
            <a:pPr eaLnBrk="1" hangingPunct="1"/>
            <a:r>
              <a:rPr lang="en-GB" altLang="en-US" dirty="0" smtClean="0"/>
              <a:t>Next discussion paper: </a:t>
            </a:r>
            <a:br>
              <a:rPr lang="en-GB" altLang="en-US" dirty="0" smtClean="0"/>
            </a:br>
            <a:r>
              <a:rPr lang="en-US" altLang="en-US" dirty="0" smtClean="0">
                <a:solidFill>
                  <a:srgbClr val="04356F"/>
                </a:solidFill>
              </a:rPr>
              <a:t>The Environment</a:t>
            </a:r>
            <a:r>
              <a:rPr lang="en-GB" altLang="en-US" dirty="0" smtClean="0">
                <a:solidFill>
                  <a:srgbClr val="04356F"/>
                </a:solidFill>
              </a:rPr>
              <a:t/>
            </a:r>
            <a:br>
              <a:rPr lang="en-GB" altLang="en-US" dirty="0" smtClean="0">
                <a:solidFill>
                  <a:srgbClr val="04356F"/>
                </a:solidFill>
              </a:rPr>
            </a:br>
            <a:r>
              <a:rPr lang="en-GB" altLang="en-US" dirty="0" smtClean="0">
                <a:solidFill>
                  <a:srgbClr val="04356F"/>
                </a:solidFill>
              </a:rPr>
              <a:t>1 March 2018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dirty="0"/>
              <a:t>Skills and </a:t>
            </a:r>
            <a:r>
              <a:rPr lang="en-GB" dirty="0" smtClean="0"/>
              <a:t>Training</a:t>
            </a:r>
            <a:endParaRPr lang="en-GB" altLang="en-US" dirty="0" smtClean="0"/>
          </a:p>
        </p:txBody>
      </p:sp>
      <p:sp>
        <p:nvSpPr>
          <p:cNvPr id="3" name="Content Placeholder 2"/>
          <p:cNvSpPr>
            <a:spLocks noGrp="1"/>
          </p:cNvSpPr>
          <p:nvPr>
            <p:ph idx="1"/>
          </p:nvPr>
        </p:nvSpPr>
        <p:spPr/>
        <p:txBody>
          <a:bodyPr/>
          <a:lstStyle/>
          <a:p>
            <a:pPr marL="0" indent="0">
              <a:buNone/>
              <a:defRPr/>
            </a:pPr>
            <a:r>
              <a:rPr lang="en-GB" dirty="0"/>
              <a:t>Emerging challenges for the 21</a:t>
            </a:r>
            <a:r>
              <a:rPr lang="en-GB" baseline="30000" dirty="0"/>
              <a:t>st</a:t>
            </a:r>
            <a:r>
              <a:rPr lang="en-GB" dirty="0"/>
              <a:t>-century workplace </a:t>
            </a:r>
            <a:r>
              <a:rPr lang="en-GB" dirty="0" smtClean="0"/>
              <a:t>include:</a:t>
            </a:r>
          </a:p>
          <a:p>
            <a:pPr>
              <a:defRPr/>
            </a:pPr>
            <a:r>
              <a:rPr lang="en-GB" dirty="0" smtClean="0"/>
              <a:t>Productivity &amp; Globalisation</a:t>
            </a:r>
          </a:p>
          <a:p>
            <a:pPr>
              <a:defRPr/>
            </a:pPr>
            <a:r>
              <a:rPr lang="en-GB" dirty="0" smtClean="0"/>
              <a:t>Technological </a:t>
            </a:r>
            <a:r>
              <a:rPr lang="en-GB" dirty="0"/>
              <a:t>Change</a:t>
            </a:r>
          </a:p>
          <a:p>
            <a:pPr>
              <a:defRPr/>
            </a:pPr>
            <a:r>
              <a:rPr lang="en-GB" dirty="0"/>
              <a:t>Changing Skill Requirements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Productivity &amp; Globalisation</a:t>
            </a:r>
            <a:endParaRPr lang="en-GB" altLang="en-US" dirty="0" smtClean="0"/>
          </a:p>
        </p:txBody>
      </p:sp>
      <p:sp>
        <p:nvSpPr>
          <p:cNvPr id="4099" name="Content Placeholder 2"/>
          <p:cNvSpPr>
            <a:spLocks noGrp="1"/>
          </p:cNvSpPr>
          <p:nvPr>
            <p:ph idx="1"/>
          </p:nvPr>
        </p:nvSpPr>
        <p:spPr>
          <a:xfrm>
            <a:off x="652463" y="1422400"/>
            <a:ext cx="11090275" cy="4754563"/>
          </a:xfrm>
        </p:spPr>
        <p:txBody>
          <a:bodyPr/>
          <a:lstStyle/>
          <a:p>
            <a:pPr marL="0" indent="0" eaLnBrk="1" hangingPunct="1">
              <a:buNone/>
            </a:pPr>
            <a:r>
              <a:rPr lang="en-US" altLang="en-US" i="1" dirty="0" smtClean="0"/>
              <a:t>“Boosting productivity is the economic challenge of our age.” </a:t>
            </a:r>
            <a:br>
              <a:rPr lang="en-US" altLang="en-US" i="1" dirty="0" smtClean="0"/>
            </a:br>
            <a:r>
              <a:rPr lang="en-GB" altLang="en-US" i="1" dirty="0" smtClean="0">
                <a:solidFill>
                  <a:srgbClr val="04356F"/>
                </a:solidFill>
              </a:rPr>
              <a:t>(</a:t>
            </a:r>
            <a:r>
              <a:rPr lang="en-US" altLang="en-US" i="1" dirty="0" smtClean="0">
                <a:solidFill>
                  <a:srgbClr val="04356F"/>
                </a:solidFill>
              </a:rPr>
              <a:t>The </a:t>
            </a:r>
            <a:r>
              <a:rPr lang="en-US" altLang="en-US" i="1" dirty="0" err="1" smtClean="0">
                <a:solidFill>
                  <a:srgbClr val="04356F"/>
                </a:solidFill>
              </a:rPr>
              <a:t>Rt</a:t>
            </a:r>
            <a:r>
              <a:rPr lang="en-US" altLang="en-US" i="1" dirty="0" smtClean="0">
                <a:solidFill>
                  <a:srgbClr val="04356F"/>
                </a:solidFill>
              </a:rPr>
              <a:t> Hon Sajid Javid MP, Secretary of State for Business, Innovation and Skills, 10 July 2015</a:t>
            </a:r>
            <a:r>
              <a:rPr lang="en-GB" altLang="en-US" i="1" dirty="0" smtClean="0">
                <a:solidFill>
                  <a:srgbClr val="04356F"/>
                </a:solidFill>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Productivity &amp; Globalisation</a:t>
            </a:r>
            <a:endParaRPr lang="en-GB" altLang="en-US" dirty="0" smtClean="0"/>
          </a:p>
        </p:txBody>
      </p:sp>
      <p:pic>
        <p:nvPicPr>
          <p:cNvPr id="4" name="Picture 3" descr="OECD Compendium of Productivity Indicators 2016, GDP per hour worked">
            <a:hlinkClick r:id="rId2" tgtFrame="&quot;_blank&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90688"/>
            <a:ext cx="7707086" cy="4720997"/>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Productivity &amp; Globalisation</a:t>
            </a:r>
            <a:endParaRPr lang="en-GB" altLang="en-US" dirty="0" smtClean="0"/>
          </a:p>
        </p:txBody>
      </p:sp>
      <p:graphicFrame>
        <p:nvGraphicFramePr>
          <p:cNvPr id="5" name="Chart 4"/>
          <p:cNvGraphicFramePr>
            <a:graphicFrameLocks noChangeAspect="1"/>
          </p:cNvGraphicFramePr>
          <p:nvPr>
            <p:extLst>
              <p:ext uri="{D42A27DB-BD31-4B8C-83A1-F6EECF244321}">
                <p14:modId xmlns:p14="http://schemas.microsoft.com/office/powerpoint/2010/main" val="1431828158"/>
              </p:ext>
            </p:extLst>
          </p:nvPr>
        </p:nvGraphicFramePr>
        <p:xfrm>
          <a:off x="838200" y="901521"/>
          <a:ext cx="7162800" cy="4946437"/>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838200" y="5847958"/>
            <a:ext cx="8153400" cy="276999"/>
          </a:xfrm>
          <a:prstGeom prst="rect">
            <a:avLst/>
          </a:prstGeom>
        </p:spPr>
        <p:txBody>
          <a:bodyPr wrap="square">
            <a:spAutoFit/>
          </a:bodyPr>
          <a:lstStyle/>
          <a:p>
            <a:r>
              <a:rPr lang="en-GB" sz="1200" i="1" dirty="0" smtClean="0">
                <a:effectLst/>
                <a:latin typeface="+mj-lt"/>
                <a:ea typeface="Times New Roman" panose="02020603050405020304" pitchFamily="18" charset="0"/>
                <a:cs typeface="Times New Roman" panose="02020603050405020304" pitchFamily="18" charset="0"/>
              </a:rPr>
              <a:t>Labour Productivity Growth Trend, average annual rate, percentage</a:t>
            </a:r>
            <a:endParaRPr lang="en-GB" sz="1200" dirty="0">
              <a:latin typeface="+mj-lt"/>
            </a:endParaRPr>
          </a:p>
        </p:txBody>
      </p:sp>
    </p:spTree>
    <p:extLst>
      <p:ext uri="{BB962C8B-B14F-4D97-AF65-F5344CB8AC3E}">
        <p14:creationId xmlns:p14="http://schemas.microsoft.com/office/powerpoint/2010/main" val="2994325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Productivity &amp; Globalisation</a:t>
            </a:r>
            <a:endParaRPr lang="en-GB" altLang="en-US" dirty="0" smtClean="0"/>
          </a:p>
        </p:txBody>
      </p:sp>
      <p:pic>
        <p:nvPicPr>
          <p:cNvPr id="5" name="Picture 4" descr="Regional productivity levels"/>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90688"/>
            <a:ext cx="7448550" cy="4197804"/>
          </a:xfrm>
          <a:prstGeom prst="rect">
            <a:avLst/>
          </a:prstGeom>
          <a:noFill/>
          <a:ln>
            <a:solidFill>
              <a:srgbClr val="4F81BD"/>
            </a:solidFill>
          </a:ln>
        </p:spPr>
      </p:pic>
    </p:spTree>
    <p:extLst>
      <p:ext uri="{BB962C8B-B14F-4D97-AF65-F5344CB8AC3E}">
        <p14:creationId xmlns:p14="http://schemas.microsoft.com/office/powerpoint/2010/main" val="210898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199" y="365126"/>
            <a:ext cx="10515600" cy="1325563"/>
          </a:xfrm>
        </p:spPr>
        <p:txBody>
          <a:bodyPr/>
          <a:lstStyle/>
          <a:p>
            <a:pPr eaLnBrk="1" hangingPunct="1"/>
            <a:r>
              <a:rPr lang="en-GB" dirty="0"/>
              <a:t>Productivity &amp; Globalisation</a:t>
            </a:r>
            <a:endParaRPr lang="en-GB" altLang="en-US" dirty="0" smtClean="0"/>
          </a:p>
        </p:txBody>
      </p:sp>
      <p:graphicFrame>
        <p:nvGraphicFramePr>
          <p:cNvPr id="4" name="Chart 3"/>
          <p:cNvGraphicFramePr/>
          <p:nvPr>
            <p:extLst>
              <p:ext uri="{D42A27DB-BD31-4B8C-83A1-F6EECF244321}">
                <p14:modId xmlns:p14="http://schemas.microsoft.com/office/powerpoint/2010/main" val="2957321378"/>
              </p:ext>
            </p:extLst>
          </p:nvPr>
        </p:nvGraphicFramePr>
        <p:xfrm>
          <a:off x="838199" y="1381805"/>
          <a:ext cx="8033657" cy="5251007"/>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8871856" y="1690689"/>
            <a:ext cx="2796980" cy="461665"/>
          </a:xfrm>
          <a:prstGeom prst="rect">
            <a:avLst/>
          </a:prstGeom>
        </p:spPr>
        <p:txBody>
          <a:bodyPr wrap="square">
            <a:spAutoFit/>
          </a:bodyPr>
          <a:lstStyle/>
          <a:p>
            <a:r>
              <a:rPr lang="en-GB" sz="1200" i="1" dirty="0" smtClean="0">
                <a:effectLst/>
                <a:latin typeface="+mj-lt"/>
                <a:ea typeface="Times New Roman" panose="02020603050405020304" pitchFamily="18" charset="0"/>
                <a:cs typeface="Times New Roman" panose="02020603050405020304" pitchFamily="18" charset="0"/>
              </a:rPr>
              <a:t>GDP per hour worked in countries across the OECD, USD, 2016 or latest data</a:t>
            </a:r>
            <a:endParaRPr lang="en-GB" sz="1200" dirty="0">
              <a:latin typeface="+mj-lt"/>
            </a:endParaRPr>
          </a:p>
        </p:txBody>
      </p:sp>
    </p:spTree>
    <p:extLst>
      <p:ext uri="{BB962C8B-B14F-4D97-AF65-F5344CB8AC3E}">
        <p14:creationId xmlns:p14="http://schemas.microsoft.com/office/powerpoint/2010/main" val="648059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dirty="0"/>
              <a:t>Productivity &amp; Globalisation</a:t>
            </a:r>
            <a:endParaRPr lang="en-GB" altLang="en-US"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1506828"/>
            <a:ext cx="8602015" cy="5085041"/>
          </a:xfrm>
          <a:prstGeom prst="rect">
            <a:avLst/>
          </a:prstGeom>
        </p:spPr>
      </p:pic>
    </p:spTree>
    <p:extLst>
      <p:ext uri="{BB962C8B-B14F-4D97-AF65-F5344CB8AC3E}">
        <p14:creationId xmlns:p14="http://schemas.microsoft.com/office/powerpoint/2010/main" val="2444556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GB" dirty="0"/>
              <a:t>Technological Change</a:t>
            </a:r>
            <a:endParaRPr lang="en-GB" altLang="en-US" dirty="0" smtClean="0"/>
          </a:p>
        </p:txBody>
      </p:sp>
      <p:sp>
        <p:nvSpPr>
          <p:cNvPr id="4099" name="Content Placeholder 2"/>
          <p:cNvSpPr>
            <a:spLocks noGrp="1"/>
          </p:cNvSpPr>
          <p:nvPr>
            <p:ph idx="1"/>
          </p:nvPr>
        </p:nvSpPr>
        <p:spPr>
          <a:xfrm>
            <a:off x="652463" y="1422400"/>
            <a:ext cx="11090275" cy="4754563"/>
          </a:xfrm>
        </p:spPr>
        <p:txBody>
          <a:bodyPr/>
          <a:lstStyle/>
          <a:p>
            <a:pPr marL="0" indent="0" eaLnBrk="1" hangingPunct="1">
              <a:buNone/>
            </a:pPr>
            <a:r>
              <a:rPr lang="en-GB" i="1" dirty="0"/>
              <a:t>“Should driverless cars become ubiquitous, families will be able to spend their savings on something far more useful than a steel box that spends most of its life sat on the driveway. Everywhere we turn, digital technology is driving improvements in almost every sphere of life. From 3D printers producing jet engine components, to the sensors in concrete that report on its own structural integrity. From smart traffic planning, to dynamic energy demand. The fact is we are just in the foothills of a new technological revolution, that will do even more to lift living standards and improve the human condition</a:t>
            </a:r>
            <a:r>
              <a:rPr lang="en-GB" i="1" dirty="0" smtClean="0"/>
              <a:t>.” </a:t>
            </a:r>
            <a:r>
              <a:rPr lang="en-GB" altLang="en-US" i="1" dirty="0" smtClean="0">
                <a:solidFill>
                  <a:srgbClr val="04356F"/>
                </a:solidFill>
              </a:rPr>
              <a:t>(</a:t>
            </a:r>
            <a:r>
              <a:rPr lang="en-US" altLang="en-US" i="1" dirty="0" smtClean="0">
                <a:solidFill>
                  <a:srgbClr val="04356F"/>
                </a:solidFill>
              </a:rPr>
              <a:t>The </a:t>
            </a:r>
            <a:r>
              <a:rPr lang="en-US" altLang="en-US" i="1" dirty="0" err="1" smtClean="0">
                <a:solidFill>
                  <a:srgbClr val="04356F"/>
                </a:solidFill>
              </a:rPr>
              <a:t>Rt</a:t>
            </a:r>
            <a:r>
              <a:rPr lang="en-US" altLang="en-US" i="1" dirty="0" smtClean="0">
                <a:solidFill>
                  <a:srgbClr val="04356F"/>
                </a:solidFill>
              </a:rPr>
              <a:t> Hon Matt Hancock MP, </a:t>
            </a:r>
            <a:br>
              <a:rPr lang="en-US" altLang="en-US" i="1" dirty="0" smtClean="0">
                <a:solidFill>
                  <a:srgbClr val="04356F"/>
                </a:solidFill>
              </a:rPr>
            </a:br>
            <a:r>
              <a:rPr lang="en-US" altLang="en-US" i="1" dirty="0" smtClean="0">
                <a:solidFill>
                  <a:srgbClr val="04356F"/>
                </a:solidFill>
              </a:rPr>
              <a:t>Minister of State for Digital and Culture, 8 June 2016</a:t>
            </a:r>
            <a:r>
              <a:rPr lang="en-GB" altLang="en-US" i="1" dirty="0" smtClean="0">
                <a:solidFill>
                  <a:srgbClr val="04356F"/>
                </a:solidFill>
              </a:rPr>
              <a:t>)</a:t>
            </a:r>
          </a:p>
        </p:txBody>
      </p:sp>
    </p:spTree>
    <p:extLst>
      <p:ext uri="{BB962C8B-B14F-4D97-AF65-F5344CB8AC3E}">
        <p14:creationId xmlns:p14="http://schemas.microsoft.com/office/powerpoint/2010/main" val="2272554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TotalTime>
  <Words>452</Words>
  <Application>Microsoft Office PowerPoint</Application>
  <PresentationFormat>Widescreen</PresentationFormat>
  <Paragraphs>38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Narrow</vt:lpstr>
      <vt:lpstr>Calibri</vt:lpstr>
      <vt:lpstr>Calibri Light</vt:lpstr>
      <vt:lpstr>Times New Roman</vt:lpstr>
      <vt:lpstr>Office Theme</vt:lpstr>
      <vt:lpstr>Skills and Training for a  21st Century Workforce</vt:lpstr>
      <vt:lpstr>Skills and Training</vt:lpstr>
      <vt:lpstr>Productivity &amp; Globalisation</vt:lpstr>
      <vt:lpstr>Productivity &amp; Globalisation</vt:lpstr>
      <vt:lpstr>Productivity &amp; Globalisation</vt:lpstr>
      <vt:lpstr>Productivity &amp; Globalisation</vt:lpstr>
      <vt:lpstr>Productivity &amp; Globalisation</vt:lpstr>
      <vt:lpstr>Productivity &amp; Globalisation</vt:lpstr>
      <vt:lpstr>Technological Change</vt:lpstr>
      <vt:lpstr>Technological Change</vt:lpstr>
      <vt:lpstr>Technological Change</vt:lpstr>
      <vt:lpstr>Technological Change</vt:lpstr>
      <vt:lpstr>Technological Change</vt:lpstr>
      <vt:lpstr>Changing Skill Requirements</vt:lpstr>
      <vt:lpstr>Changing Skill Requirements</vt:lpstr>
      <vt:lpstr>Questions for discussion</vt:lpstr>
      <vt:lpstr>Questions for discussion</vt:lpstr>
      <vt:lpstr>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Briefing 18-1 Skills and training</dc:title>
  <dc:creator>Hayward, John</dc:creator>
  <cp:lastModifiedBy>Hayward, John</cp:lastModifiedBy>
  <cp:revision>56</cp:revision>
  <dcterms:created xsi:type="dcterms:W3CDTF">2016-03-07T14:17:46Z</dcterms:created>
  <dcterms:modified xsi:type="dcterms:W3CDTF">2018-01-22T12:51:14Z</dcterms:modified>
</cp:coreProperties>
</file>