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84" r:id="rId4"/>
    <p:sldId id="285" r:id="rId5"/>
    <p:sldId id="286" r:id="rId6"/>
    <p:sldId id="287" r:id="rId7"/>
    <p:sldId id="288" r:id="rId8"/>
    <p:sldId id="289" r:id="rId9"/>
    <p:sldId id="297" r:id="rId10"/>
    <p:sldId id="290" r:id="rId11"/>
    <p:sldId id="298" r:id="rId12"/>
    <p:sldId id="294" r:id="rId13"/>
    <p:sldId id="291" r:id="rId14"/>
    <p:sldId id="299" r:id="rId15"/>
    <p:sldId id="292" r:id="rId16"/>
    <p:sldId id="295" r:id="rId17"/>
    <p:sldId id="293" r:id="rId18"/>
    <p:sldId id="264" r:id="rId1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56F"/>
    <a:srgbClr val="BD15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88" d="100"/>
          <a:sy n="88" d="100"/>
        </p:scale>
        <p:origin x="114"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Hayward\Documents\17-4\housing-overburden-rate.xls"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1" i="0" u="none" strike="noStrike" baseline="0" dirty="0">
                <a:effectLst/>
              </a:rPr>
              <a:t>Top reasons why young people voted the way they did</a:t>
            </a:r>
            <a:endParaRPr lang="en-GB"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1"/>
        <c:ser>
          <c:idx val="0"/>
          <c:order val="0"/>
          <c:tx>
            <c:strRef>
              <c:f>Sheet1!$B$1</c:f>
              <c:strCache>
                <c:ptCount val="1"/>
                <c:pt idx="0">
                  <c:v>Proportion</c:v>
                </c:pt>
              </c:strCache>
            </c:strRef>
          </c:tx>
          <c:invertIfNegative val="0"/>
          <c:dPt>
            <c:idx val="0"/>
            <c:invertIfNegative val="0"/>
            <c:bubble3D val="0"/>
            <c:spPr>
              <a:solidFill>
                <a:schemeClr val="accent1"/>
              </a:solidFill>
              <a:ln>
                <a:noFill/>
              </a:ln>
              <a:effectLst/>
            </c:spPr>
          </c:dPt>
          <c:dPt>
            <c:idx val="1"/>
            <c:invertIfNegative val="0"/>
            <c:bubble3D val="0"/>
            <c:spPr>
              <a:solidFill>
                <a:schemeClr val="accent2"/>
              </a:solidFill>
              <a:ln>
                <a:noFill/>
              </a:ln>
              <a:effectLst/>
            </c:spPr>
          </c:dPt>
          <c:dPt>
            <c:idx val="2"/>
            <c:invertIfNegative val="0"/>
            <c:bubble3D val="0"/>
            <c:spPr>
              <a:solidFill>
                <a:schemeClr val="accent3"/>
              </a:solidFill>
              <a:ln>
                <a:noFill/>
              </a:ln>
              <a:effectLst/>
            </c:spPr>
          </c:dPt>
          <c:dPt>
            <c:idx val="3"/>
            <c:invertIfNegative val="0"/>
            <c:bubble3D val="0"/>
            <c:spPr>
              <a:solidFill>
                <a:schemeClr val="accent4"/>
              </a:solidFill>
              <a:ln>
                <a:noFill/>
              </a:ln>
              <a:effectLst/>
            </c:spPr>
          </c:dPt>
          <c:dPt>
            <c:idx val="4"/>
            <c:invertIfNegative val="0"/>
            <c:bubble3D val="0"/>
            <c:spPr>
              <a:solidFill>
                <a:schemeClr val="accent5"/>
              </a:solidFill>
              <a:ln>
                <a:noFill/>
              </a:ln>
              <a:effectLst/>
            </c:spPr>
          </c:dPt>
          <c:dPt>
            <c:idx val="5"/>
            <c:invertIfNegative val="0"/>
            <c:bubble3D val="0"/>
            <c:spPr>
              <a:solidFill>
                <a:schemeClr val="accent6"/>
              </a:solidFill>
              <a:ln>
                <a:noFill/>
              </a:ln>
              <a:effectLst/>
            </c:spPr>
          </c:dPt>
          <c:dPt>
            <c:idx val="6"/>
            <c:invertIfNegative val="0"/>
            <c:bubble3D val="0"/>
            <c:spPr>
              <a:solidFill>
                <a:schemeClr val="accent1">
                  <a:lumMod val="60000"/>
                </a:schemeClr>
              </a:solidFill>
              <a:ln>
                <a:noFill/>
              </a:ln>
              <a:effectLst/>
            </c:spPr>
          </c:dPt>
          <c:cat>
            <c:strRef>
              <c:f>Sheet1!$A$2:$A$8</c:f>
              <c:strCache>
                <c:ptCount val="7"/>
                <c:pt idx="0">
                  <c:v>preferring one party’s policies over another’s</c:v>
                </c:pt>
                <c:pt idx="1">
                  <c:v>health and social care policy</c:v>
                </c:pt>
                <c:pt idx="2">
                  <c:v>party leader would make a better Prime Minister</c:v>
                </c:pt>
                <c:pt idx="3">
                  <c:v>best to navigate Britain through Brexit</c:v>
                </c:pt>
                <c:pt idx="4">
                  <c:v>education policy</c:v>
                </c:pt>
                <c:pt idx="5">
                  <c:v>immigration policy</c:v>
                </c:pt>
                <c:pt idx="6">
                  <c:v>security policy</c:v>
                </c:pt>
              </c:strCache>
            </c:strRef>
          </c:cat>
          <c:val>
            <c:numRef>
              <c:f>Sheet1!$B$2:$B$8</c:f>
              <c:numCache>
                <c:formatCode>0%</c:formatCode>
                <c:ptCount val="7"/>
                <c:pt idx="0">
                  <c:v>0.373</c:v>
                </c:pt>
                <c:pt idx="1">
                  <c:v>0.29799999999999999</c:v>
                </c:pt>
                <c:pt idx="2">
                  <c:v>0.28699999999999998</c:v>
                </c:pt>
                <c:pt idx="3">
                  <c:v>0.25800000000000001</c:v>
                </c:pt>
                <c:pt idx="4">
                  <c:v>0.25600000000000001</c:v>
                </c:pt>
                <c:pt idx="5">
                  <c:v>0.19800000000000001</c:v>
                </c:pt>
                <c:pt idx="6">
                  <c:v>0.187</c:v>
                </c:pt>
              </c:numCache>
            </c:numRef>
          </c:val>
        </c:ser>
        <c:dLbls>
          <c:showLegendKey val="0"/>
          <c:showVal val="0"/>
          <c:showCatName val="0"/>
          <c:showSerName val="0"/>
          <c:showPercent val="0"/>
          <c:showBubbleSize val="0"/>
        </c:dLbls>
        <c:gapWidth val="50"/>
        <c:axId val="281158816"/>
        <c:axId val="281154504"/>
      </c:barChart>
      <c:catAx>
        <c:axId val="281158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1154504"/>
        <c:crosses val="autoZero"/>
        <c:auto val="1"/>
        <c:lblAlgn val="ctr"/>
        <c:lblOffset val="100"/>
        <c:noMultiLvlLbl val="0"/>
      </c:catAx>
      <c:valAx>
        <c:axId val="28115450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11588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Housing cost overburden rate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1"/>
        <c:ser>
          <c:idx val="0"/>
          <c:order val="0"/>
          <c:tx>
            <c:strRef>
              <c:f>Data!$B$10</c:f>
              <c:strCache>
                <c:ptCount val="1"/>
                <c:pt idx="0">
                  <c:v>Housing cost overburden rate</c:v>
                </c:pt>
              </c:strCache>
            </c:strRef>
          </c:tx>
          <c:invertIfNegative val="0"/>
          <c:dPt>
            <c:idx val="0"/>
            <c:invertIfNegative val="0"/>
            <c:bubble3D val="0"/>
            <c:spPr>
              <a:solidFill>
                <a:schemeClr val="accent1"/>
              </a:solidFill>
              <a:ln>
                <a:noFill/>
              </a:ln>
              <a:effectLst/>
            </c:spPr>
          </c:dPt>
          <c:dPt>
            <c:idx val="1"/>
            <c:invertIfNegative val="0"/>
            <c:bubble3D val="0"/>
            <c:spPr>
              <a:solidFill>
                <a:schemeClr val="accent2"/>
              </a:solidFill>
              <a:ln>
                <a:noFill/>
              </a:ln>
              <a:effectLst/>
            </c:spPr>
          </c:dPt>
          <c:dPt>
            <c:idx val="2"/>
            <c:invertIfNegative val="0"/>
            <c:bubble3D val="0"/>
            <c:spPr>
              <a:solidFill>
                <a:schemeClr val="accent3"/>
              </a:solidFill>
              <a:ln>
                <a:noFill/>
              </a:ln>
              <a:effectLst/>
            </c:spPr>
          </c:dPt>
          <c:dPt>
            <c:idx val="3"/>
            <c:invertIfNegative val="0"/>
            <c:bubble3D val="0"/>
            <c:spPr>
              <a:solidFill>
                <a:schemeClr val="accent4"/>
              </a:solidFill>
              <a:ln>
                <a:noFill/>
              </a:ln>
              <a:effectLst/>
            </c:spPr>
          </c:dPt>
          <c:dPt>
            <c:idx val="4"/>
            <c:invertIfNegative val="0"/>
            <c:bubble3D val="0"/>
            <c:spPr>
              <a:solidFill>
                <a:schemeClr val="accent5"/>
              </a:solidFill>
              <a:ln>
                <a:noFill/>
              </a:ln>
              <a:effectLst/>
            </c:spPr>
          </c:dPt>
          <c:dPt>
            <c:idx val="5"/>
            <c:invertIfNegative val="0"/>
            <c:bubble3D val="0"/>
            <c:spPr>
              <a:solidFill>
                <a:schemeClr val="accent6"/>
              </a:solidFill>
              <a:ln>
                <a:noFill/>
              </a:ln>
              <a:effectLst/>
            </c:spPr>
          </c:dPt>
          <c:dPt>
            <c:idx val="6"/>
            <c:invertIfNegative val="0"/>
            <c:bubble3D val="0"/>
            <c:spPr>
              <a:solidFill>
                <a:schemeClr val="accent1">
                  <a:lumMod val="60000"/>
                </a:schemeClr>
              </a:solidFill>
              <a:ln>
                <a:noFill/>
              </a:ln>
              <a:effectLst/>
            </c:spPr>
          </c:dPt>
          <c:dPt>
            <c:idx val="7"/>
            <c:invertIfNegative val="0"/>
            <c:bubble3D val="0"/>
            <c:spPr>
              <a:solidFill>
                <a:schemeClr val="accent2">
                  <a:lumMod val="60000"/>
                </a:schemeClr>
              </a:solidFill>
              <a:ln>
                <a:noFill/>
              </a:ln>
              <a:effectLst/>
            </c:spPr>
          </c:dPt>
          <c:dPt>
            <c:idx val="8"/>
            <c:invertIfNegative val="0"/>
            <c:bubble3D val="0"/>
            <c:spPr>
              <a:solidFill>
                <a:schemeClr val="accent3">
                  <a:lumMod val="60000"/>
                </a:schemeClr>
              </a:solidFill>
              <a:ln>
                <a:noFill/>
              </a:ln>
              <a:effectLst/>
            </c:spPr>
          </c:dPt>
          <c:dPt>
            <c:idx val="9"/>
            <c:invertIfNegative val="0"/>
            <c:bubble3D val="0"/>
            <c:spPr>
              <a:solidFill>
                <a:schemeClr val="accent4">
                  <a:lumMod val="60000"/>
                </a:schemeClr>
              </a:solidFill>
              <a:ln>
                <a:noFill/>
              </a:ln>
              <a:effectLst/>
            </c:spPr>
          </c:dPt>
          <c:dPt>
            <c:idx val="10"/>
            <c:invertIfNegative val="0"/>
            <c:bubble3D val="0"/>
            <c:spPr>
              <a:solidFill>
                <a:schemeClr val="accent5">
                  <a:lumMod val="60000"/>
                </a:schemeClr>
              </a:solidFill>
              <a:ln>
                <a:noFill/>
              </a:ln>
              <a:effectLst/>
            </c:spPr>
          </c:dPt>
          <c:dPt>
            <c:idx val="11"/>
            <c:invertIfNegative val="0"/>
            <c:bubble3D val="0"/>
            <c:spPr>
              <a:solidFill>
                <a:schemeClr val="accent6">
                  <a:lumMod val="60000"/>
                </a:schemeClr>
              </a:solidFill>
              <a:ln>
                <a:noFill/>
              </a:ln>
              <a:effectLst/>
            </c:spPr>
          </c:dPt>
          <c:dPt>
            <c:idx val="12"/>
            <c:invertIfNegative val="0"/>
            <c:bubble3D val="0"/>
            <c:spPr>
              <a:solidFill>
                <a:schemeClr val="accent1">
                  <a:lumMod val="80000"/>
                  <a:lumOff val="20000"/>
                </a:schemeClr>
              </a:solidFill>
              <a:ln>
                <a:noFill/>
              </a:ln>
              <a:effectLst/>
            </c:spPr>
          </c:dPt>
          <c:dPt>
            <c:idx val="13"/>
            <c:invertIfNegative val="0"/>
            <c:bubble3D val="0"/>
            <c:spPr>
              <a:solidFill>
                <a:schemeClr val="accent2">
                  <a:lumMod val="80000"/>
                  <a:lumOff val="20000"/>
                </a:schemeClr>
              </a:solidFill>
              <a:ln>
                <a:noFill/>
              </a:ln>
              <a:effectLst/>
            </c:spPr>
          </c:dPt>
          <c:dPt>
            <c:idx val="14"/>
            <c:invertIfNegative val="0"/>
            <c:bubble3D val="0"/>
            <c:spPr>
              <a:solidFill>
                <a:schemeClr val="accent3">
                  <a:lumMod val="80000"/>
                  <a:lumOff val="20000"/>
                </a:schemeClr>
              </a:solidFill>
              <a:ln>
                <a:noFill/>
              </a:ln>
              <a:effectLst/>
            </c:spPr>
          </c:dPt>
          <c:dPt>
            <c:idx val="15"/>
            <c:invertIfNegative val="0"/>
            <c:bubble3D val="0"/>
            <c:spPr>
              <a:solidFill>
                <a:schemeClr val="accent4">
                  <a:lumMod val="80000"/>
                  <a:lumOff val="20000"/>
                </a:schemeClr>
              </a:solidFill>
              <a:ln>
                <a:noFill/>
              </a:ln>
              <a:effectLst/>
            </c:spPr>
          </c:dPt>
          <c:dPt>
            <c:idx val="16"/>
            <c:invertIfNegative val="0"/>
            <c:bubble3D val="0"/>
            <c:spPr>
              <a:solidFill>
                <a:schemeClr val="accent5">
                  <a:lumMod val="80000"/>
                  <a:lumOff val="20000"/>
                </a:schemeClr>
              </a:solidFill>
              <a:ln>
                <a:noFill/>
              </a:ln>
              <a:effectLst/>
            </c:spPr>
          </c:dPt>
          <c:dPt>
            <c:idx val="17"/>
            <c:invertIfNegative val="0"/>
            <c:bubble3D val="0"/>
            <c:spPr>
              <a:solidFill>
                <a:schemeClr val="accent6">
                  <a:lumMod val="80000"/>
                  <a:lumOff val="20000"/>
                </a:schemeClr>
              </a:solidFill>
              <a:ln>
                <a:noFill/>
              </a:ln>
              <a:effectLst/>
            </c:spPr>
          </c:dPt>
          <c:dPt>
            <c:idx val="18"/>
            <c:invertIfNegative val="0"/>
            <c:bubble3D val="0"/>
            <c:spPr>
              <a:solidFill>
                <a:schemeClr val="accent1">
                  <a:lumMod val="80000"/>
                </a:schemeClr>
              </a:solidFill>
              <a:ln>
                <a:noFill/>
              </a:ln>
              <a:effectLst/>
            </c:spPr>
          </c:dPt>
          <c:dPt>
            <c:idx val="19"/>
            <c:invertIfNegative val="0"/>
            <c:bubble3D val="0"/>
            <c:spPr>
              <a:solidFill>
                <a:schemeClr val="accent2">
                  <a:lumMod val="80000"/>
                </a:schemeClr>
              </a:solidFill>
              <a:ln>
                <a:noFill/>
              </a:ln>
              <a:effectLst/>
            </c:spPr>
          </c:dPt>
          <c:dPt>
            <c:idx val="20"/>
            <c:invertIfNegative val="0"/>
            <c:bubble3D val="0"/>
            <c:spPr>
              <a:solidFill>
                <a:schemeClr val="accent3">
                  <a:lumMod val="80000"/>
                </a:schemeClr>
              </a:solidFill>
              <a:ln>
                <a:noFill/>
              </a:ln>
              <a:effectLst/>
            </c:spPr>
          </c:dPt>
          <c:dPt>
            <c:idx val="21"/>
            <c:invertIfNegative val="0"/>
            <c:bubble3D val="0"/>
            <c:spPr>
              <a:solidFill>
                <a:schemeClr val="accent4">
                  <a:lumMod val="80000"/>
                </a:schemeClr>
              </a:solidFill>
              <a:ln>
                <a:noFill/>
              </a:ln>
              <a:effectLst/>
            </c:spPr>
          </c:dPt>
          <c:dPt>
            <c:idx val="22"/>
            <c:invertIfNegative val="0"/>
            <c:bubble3D val="0"/>
            <c:spPr>
              <a:solidFill>
                <a:schemeClr val="accent5">
                  <a:lumMod val="80000"/>
                </a:schemeClr>
              </a:solidFill>
              <a:ln>
                <a:noFill/>
              </a:ln>
              <a:effectLst/>
            </c:spPr>
          </c:dPt>
          <c:dPt>
            <c:idx val="23"/>
            <c:invertIfNegative val="0"/>
            <c:bubble3D val="0"/>
            <c:spPr>
              <a:solidFill>
                <a:schemeClr val="accent6">
                  <a:lumMod val="80000"/>
                </a:schemeClr>
              </a:solidFill>
              <a:ln>
                <a:noFill/>
              </a:ln>
              <a:effectLst/>
            </c:spPr>
          </c:dPt>
          <c:dPt>
            <c:idx val="24"/>
            <c:invertIfNegative val="0"/>
            <c:bubble3D val="0"/>
            <c:spPr>
              <a:solidFill>
                <a:schemeClr val="accent1">
                  <a:lumMod val="60000"/>
                  <a:lumOff val="40000"/>
                </a:schemeClr>
              </a:solidFill>
              <a:ln>
                <a:noFill/>
              </a:ln>
              <a:effectLst/>
            </c:spPr>
          </c:dPt>
          <c:dPt>
            <c:idx val="25"/>
            <c:invertIfNegative val="0"/>
            <c:bubble3D val="0"/>
            <c:spPr>
              <a:solidFill>
                <a:schemeClr val="accent2">
                  <a:lumMod val="60000"/>
                  <a:lumOff val="40000"/>
                </a:schemeClr>
              </a:solidFill>
              <a:ln>
                <a:noFill/>
              </a:ln>
              <a:effectLst/>
            </c:spPr>
          </c:dPt>
          <c:dPt>
            <c:idx val="26"/>
            <c:invertIfNegative val="0"/>
            <c:bubble3D val="0"/>
            <c:spPr>
              <a:solidFill>
                <a:schemeClr val="accent3">
                  <a:lumMod val="60000"/>
                  <a:lumOff val="40000"/>
                </a:schemeClr>
              </a:solidFill>
              <a:ln>
                <a:noFill/>
              </a:ln>
              <a:effectLst/>
            </c:spPr>
          </c:dPt>
          <c:dPt>
            <c:idx val="27"/>
            <c:invertIfNegative val="0"/>
            <c:bubble3D val="0"/>
            <c:spPr>
              <a:solidFill>
                <a:schemeClr val="accent4">
                  <a:lumMod val="60000"/>
                  <a:lumOff val="40000"/>
                </a:schemeClr>
              </a:solidFill>
              <a:ln>
                <a:noFill/>
              </a:ln>
              <a:effectLst/>
            </c:spPr>
          </c:dPt>
          <c:dPt>
            <c:idx val="28"/>
            <c:invertIfNegative val="0"/>
            <c:bubble3D val="0"/>
            <c:spPr>
              <a:solidFill>
                <a:schemeClr val="accent5">
                  <a:lumMod val="60000"/>
                  <a:lumOff val="40000"/>
                </a:schemeClr>
              </a:solidFill>
              <a:ln>
                <a:noFill/>
              </a:ln>
              <a:effectLst/>
            </c:spPr>
          </c:dPt>
          <c:dPt>
            <c:idx val="29"/>
            <c:invertIfNegative val="0"/>
            <c:bubble3D val="0"/>
            <c:spPr>
              <a:solidFill>
                <a:schemeClr val="accent6">
                  <a:lumMod val="60000"/>
                  <a:lumOff val="40000"/>
                </a:schemeClr>
              </a:solidFill>
              <a:ln>
                <a:noFill/>
              </a:ln>
              <a:effectLst/>
            </c:spPr>
          </c:dPt>
          <c:dPt>
            <c:idx val="30"/>
            <c:invertIfNegative val="0"/>
            <c:bubble3D val="0"/>
            <c:spPr>
              <a:solidFill>
                <a:schemeClr val="accent1">
                  <a:lumMod val="50000"/>
                </a:schemeClr>
              </a:solidFill>
              <a:ln>
                <a:noFill/>
              </a:ln>
              <a:effectLst/>
            </c:spPr>
          </c:dPt>
          <c:dPt>
            <c:idx val="31"/>
            <c:invertIfNegative val="0"/>
            <c:bubble3D val="0"/>
            <c:spPr>
              <a:solidFill>
                <a:schemeClr val="accent2">
                  <a:lumMod val="50000"/>
                </a:schemeClr>
              </a:solidFill>
              <a:ln>
                <a:noFill/>
              </a:ln>
              <a:effectLst/>
            </c:spPr>
          </c:dPt>
          <c:dPt>
            <c:idx val="32"/>
            <c:invertIfNegative val="0"/>
            <c:bubble3D val="0"/>
            <c:spPr>
              <a:solidFill>
                <a:schemeClr val="accent3">
                  <a:lumMod val="50000"/>
                </a:schemeClr>
              </a:solidFill>
              <a:ln>
                <a:noFill/>
              </a:ln>
              <a:effectLst/>
            </c:spPr>
          </c:dPt>
          <c:dPt>
            <c:idx val="33"/>
            <c:invertIfNegative val="0"/>
            <c:bubble3D val="0"/>
            <c:spPr>
              <a:solidFill>
                <a:schemeClr val="accent4">
                  <a:lumMod val="50000"/>
                </a:schemeClr>
              </a:solidFill>
              <a:ln>
                <a:noFill/>
              </a:ln>
              <a:effectLst/>
            </c:spPr>
          </c:dPt>
          <c:cat>
            <c:strRef>
              <c:f>Data!$A$11:$A$44</c:f>
              <c:strCache>
                <c:ptCount val="34"/>
                <c:pt idx="0">
                  <c:v>Greece</c:v>
                </c:pt>
                <c:pt idx="1">
                  <c:v>Serbia</c:v>
                </c:pt>
                <c:pt idx="2">
                  <c:v>Bulgaria</c:v>
                </c:pt>
                <c:pt idx="3">
                  <c:v>Lithuania</c:v>
                </c:pt>
                <c:pt idx="4">
                  <c:v>Croatia</c:v>
                </c:pt>
                <c:pt idx="5">
                  <c:v>FYR Macedonia</c:v>
                </c:pt>
                <c:pt idx="6">
                  <c:v>Spain</c:v>
                </c:pt>
                <c:pt idx="7">
                  <c:v>Hungary</c:v>
                </c:pt>
                <c:pt idx="8">
                  <c:v>Romania</c:v>
                </c:pt>
                <c:pt idx="9">
                  <c:v>Turkey</c:v>
                </c:pt>
                <c:pt idx="10">
                  <c:v>Belgium</c:v>
                </c:pt>
                <c:pt idx="11">
                  <c:v>United Kingdom</c:v>
                </c:pt>
                <c:pt idx="12">
                  <c:v>Norway</c:v>
                </c:pt>
                <c:pt idx="13">
                  <c:v>Italy</c:v>
                </c:pt>
                <c:pt idx="14">
                  <c:v>Portugal</c:v>
                </c:pt>
                <c:pt idx="15">
                  <c:v>Denmark</c:v>
                </c:pt>
                <c:pt idx="16">
                  <c:v>Czech Republic</c:v>
                </c:pt>
                <c:pt idx="17">
                  <c:v>Slovenia</c:v>
                </c:pt>
                <c:pt idx="18">
                  <c:v>Estonia</c:v>
                </c:pt>
                <c:pt idx="19">
                  <c:v>Netherlands</c:v>
                </c:pt>
                <c:pt idx="20">
                  <c:v>Poland</c:v>
                </c:pt>
                <c:pt idx="21">
                  <c:v>Luxembourg</c:v>
                </c:pt>
                <c:pt idx="22">
                  <c:v>Germany</c:v>
                </c:pt>
                <c:pt idx="23">
                  <c:v>Malta</c:v>
                </c:pt>
                <c:pt idx="24">
                  <c:v>Iceland</c:v>
                </c:pt>
                <c:pt idx="25">
                  <c:v>Switzerland</c:v>
                </c:pt>
                <c:pt idx="26">
                  <c:v>Cyprus</c:v>
                </c:pt>
                <c:pt idx="27">
                  <c:v>Ireland</c:v>
                </c:pt>
                <c:pt idx="28">
                  <c:v>Sweden</c:v>
                </c:pt>
                <c:pt idx="29">
                  <c:v>France</c:v>
                </c:pt>
                <c:pt idx="30">
                  <c:v>Austria</c:v>
                </c:pt>
                <c:pt idx="31">
                  <c:v>Finland</c:v>
                </c:pt>
                <c:pt idx="32">
                  <c:v>Latvia</c:v>
                </c:pt>
                <c:pt idx="33">
                  <c:v>Slovakia</c:v>
                </c:pt>
              </c:strCache>
            </c:strRef>
          </c:cat>
          <c:val>
            <c:numRef>
              <c:f>Data!$B$11:$B$44</c:f>
              <c:numCache>
                <c:formatCode>0</c:formatCode>
                <c:ptCount val="34"/>
                <c:pt idx="0">
                  <c:v>84.6</c:v>
                </c:pt>
                <c:pt idx="1">
                  <c:v>68.3</c:v>
                </c:pt>
                <c:pt idx="2">
                  <c:v>50.4</c:v>
                </c:pt>
                <c:pt idx="3">
                  <c:v>48.3</c:v>
                </c:pt>
                <c:pt idx="4">
                  <c:v>46.5</c:v>
                </c:pt>
                <c:pt idx="5">
                  <c:v>43.8</c:v>
                </c:pt>
                <c:pt idx="6">
                  <c:v>43</c:v>
                </c:pt>
                <c:pt idx="7">
                  <c:v>36.6</c:v>
                </c:pt>
                <c:pt idx="8">
                  <c:v>36.299999999999997</c:v>
                </c:pt>
                <c:pt idx="9">
                  <c:v>36.1</c:v>
                </c:pt>
                <c:pt idx="10">
                  <c:v>35.4</c:v>
                </c:pt>
                <c:pt idx="11">
                  <c:v>35.4</c:v>
                </c:pt>
                <c:pt idx="12">
                  <c:v>34</c:v>
                </c:pt>
                <c:pt idx="13">
                  <c:v>32.700000000000003</c:v>
                </c:pt>
                <c:pt idx="14">
                  <c:v>31.9</c:v>
                </c:pt>
                <c:pt idx="15">
                  <c:v>31.1</c:v>
                </c:pt>
                <c:pt idx="16">
                  <c:v>29.3</c:v>
                </c:pt>
                <c:pt idx="17">
                  <c:v>29</c:v>
                </c:pt>
                <c:pt idx="18">
                  <c:v>28.5</c:v>
                </c:pt>
                <c:pt idx="19">
                  <c:v>27.1</c:v>
                </c:pt>
                <c:pt idx="20">
                  <c:v>24.5</c:v>
                </c:pt>
                <c:pt idx="21">
                  <c:v>23.2</c:v>
                </c:pt>
                <c:pt idx="22">
                  <c:v>23</c:v>
                </c:pt>
                <c:pt idx="23">
                  <c:v>22.1</c:v>
                </c:pt>
                <c:pt idx="24">
                  <c:v>20.7</c:v>
                </c:pt>
                <c:pt idx="25">
                  <c:v>18.2</c:v>
                </c:pt>
                <c:pt idx="26">
                  <c:v>18.100000000000001</c:v>
                </c:pt>
                <c:pt idx="27">
                  <c:v>18</c:v>
                </c:pt>
                <c:pt idx="28">
                  <c:v>18</c:v>
                </c:pt>
                <c:pt idx="29">
                  <c:v>16.5</c:v>
                </c:pt>
                <c:pt idx="30">
                  <c:v>15.6</c:v>
                </c:pt>
                <c:pt idx="31">
                  <c:v>14.6</c:v>
                </c:pt>
                <c:pt idx="32">
                  <c:v>13</c:v>
                </c:pt>
                <c:pt idx="33">
                  <c:v>8.4</c:v>
                </c:pt>
              </c:numCache>
            </c:numRef>
          </c:val>
        </c:ser>
        <c:dLbls>
          <c:showLegendKey val="0"/>
          <c:showVal val="0"/>
          <c:showCatName val="0"/>
          <c:showSerName val="0"/>
          <c:showPercent val="0"/>
          <c:showBubbleSize val="0"/>
        </c:dLbls>
        <c:gapWidth val="100"/>
        <c:overlap val="-27"/>
        <c:axId val="281154896"/>
        <c:axId val="281156072"/>
      </c:barChart>
      <c:catAx>
        <c:axId val="281154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1156072"/>
        <c:crosses val="autoZero"/>
        <c:auto val="1"/>
        <c:lblAlgn val="ctr"/>
        <c:lblOffset val="100"/>
        <c:noMultiLvlLbl val="0"/>
      </c:catAx>
      <c:valAx>
        <c:axId val="281156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11548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076497FC-5E24-4429-BA31-33E5BC8CDFC9}" type="datetimeFigureOut">
              <a:rPr lang="en-GB"/>
              <a:pPr>
                <a:defRPr/>
              </a:pPr>
              <a:t>12/01/2018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56885AA-6EC2-4628-A1BA-AAEC65912434}" type="slidenum">
              <a:rPr lang="en-GB"/>
              <a:pPr>
                <a:defRPr/>
              </a:pPr>
              <a:t>‹#›</a:t>
            </a:fld>
            <a:endParaRPr lang="en-GB"/>
          </a:p>
        </p:txBody>
      </p:sp>
    </p:spTree>
    <p:extLst>
      <p:ext uri="{BB962C8B-B14F-4D97-AF65-F5344CB8AC3E}">
        <p14:creationId xmlns:p14="http://schemas.microsoft.com/office/powerpoint/2010/main" val="2320837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7EC67E44-8010-4FFF-88DA-8E4192C7F510}" type="datetimeFigureOut">
              <a:rPr lang="en-GB"/>
              <a:pPr>
                <a:defRPr/>
              </a:pPr>
              <a:t>12/01/2018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338122A-1B00-40E2-AA93-043F98D127BE}" type="slidenum">
              <a:rPr lang="en-GB"/>
              <a:pPr>
                <a:defRPr/>
              </a:pPr>
              <a:t>‹#›</a:t>
            </a:fld>
            <a:endParaRPr lang="en-GB"/>
          </a:p>
        </p:txBody>
      </p:sp>
    </p:spTree>
    <p:extLst>
      <p:ext uri="{BB962C8B-B14F-4D97-AF65-F5344CB8AC3E}">
        <p14:creationId xmlns:p14="http://schemas.microsoft.com/office/powerpoint/2010/main" val="1124214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B3083FCC-E0A3-4AB4-B898-14E912995528}" type="datetimeFigureOut">
              <a:rPr lang="en-GB"/>
              <a:pPr>
                <a:defRPr/>
              </a:pPr>
              <a:t>12/01/2018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D48301C-5399-4DA6-9B4A-EE11534F0CE4}" type="slidenum">
              <a:rPr lang="en-GB"/>
              <a:pPr>
                <a:defRPr/>
              </a:pPr>
              <a:t>‹#›</a:t>
            </a:fld>
            <a:endParaRPr lang="en-GB"/>
          </a:p>
        </p:txBody>
      </p:sp>
    </p:spTree>
    <p:extLst>
      <p:ext uri="{BB962C8B-B14F-4D97-AF65-F5344CB8AC3E}">
        <p14:creationId xmlns:p14="http://schemas.microsoft.com/office/powerpoint/2010/main" val="4107632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9BA6455-B166-4039-B165-B3CEFAC19AE1}" type="datetimeFigureOut">
              <a:rPr lang="en-GB"/>
              <a:pPr>
                <a:defRPr/>
              </a:pPr>
              <a:t>12/01/2018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DD0FC396-9B94-4C55-9203-845633112C85}" type="slidenum">
              <a:rPr lang="en-GB"/>
              <a:pPr>
                <a:defRPr/>
              </a:pPr>
              <a:t>‹#›</a:t>
            </a:fld>
            <a:endParaRPr lang="en-GB"/>
          </a:p>
        </p:txBody>
      </p:sp>
    </p:spTree>
    <p:extLst>
      <p:ext uri="{BB962C8B-B14F-4D97-AF65-F5344CB8AC3E}">
        <p14:creationId xmlns:p14="http://schemas.microsoft.com/office/powerpoint/2010/main" val="2506323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solidFill>
                  <a:srgbClr val="04356F"/>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13EB78C-3C45-4613-9ABF-448E47669CE4}" type="datetimeFigureOut">
              <a:rPr lang="en-GB"/>
              <a:pPr>
                <a:defRPr/>
              </a:pPr>
              <a:t>12/01/2018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5EC30A8-84B6-499D-AB82-8AFE5AC70CDF}" type="slidenum">
              <a:rPr lang="en-GB"/>
              <a:pPr>
                <a:defRPr/>
              </a:pPr>
              <a:t>‹#›</a:t>
            </a:fld>
            <a:endParaRPr lang="en-GB"/>
          </a:p>
        </p:txBody>
      </p:sp>
    </p:spTree>
    <p:extLst>
      <p:ext uri="{BB962C8B-B14F-4D97-AF65-F5344CB8AC3E}">
        <p14:creationId xmlns:p14="http://schemas.microsoft.com/office/powerpoint/2010/main" val="3136128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F65B3D4B-FBD6-4901-A025-0DC4F506BCF2}" type="datetimeFigureOut">
              <a:rPr lang="en-GB"/>
              <a:pPr>
                <a:defRPr/>
              </a:pPr>
              <a:t>12/01/2018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C365F8A-1EDB-407B-A168-B1425CE0175C}" type="slidenum">
              <a:rPr lang="en-GB"/>
              <a:pPr>
                <a:defRPr/>
              </a:pPr>
              <a:t>‹#›</a:t>
            </a:fld>
            <a:endParaRPr lang="en-GB"/>
          </a:p>
        </p:txBody>
      </p:sp>
    </p:spTree>
    <p:extLst>
      <p:ext uri="{BB962C8B-B14F-4D97-AF65-F5344CB8AC3E}">
        <p14:creationId xmlns:p14="http://schemas.microsoft.com/office/powerpoint/2010/main" val="901521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1">
                <a:solidFill>
                  <a:srgbClr val="04356F"/>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5FFA0A40-301E-4BB0-8096-3ABBE4BED646}" type="datetimeFigureOut">
              <a:rPr lang="en-GB"/>
              <a:pPr>
                <a:defRPr/>
              </a:pPr>
              <a:t>12/01/2018</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C6B177BB-7747-43A0-9DBB-337CBC93C592}" type="slidenum">
              <a:rPr lang="en-GB"/>
              <a:pPr>
                <a:defRPr/>
              </a:pPr>
              <a:t>‹#›</a:t>
            </a:fld>
            <a:endParaRPr lang="en-GB"/>
          </a:p>
        </p:txBody>
      </p:sp>
    </p:spTree>
    <p:extLst>
      <p:ext uri="{BB962C8B-B14F-4D97-AF65-F5344CB8AC3E}">
        <p14:creationId xmlns:p14="http://schemas.microsoft.com/office/powerpoint/2010/main" val="3923024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200591D0-5F0C-4594-A6C5-2AA174010209}" type="datetimeFigureOut">
              <a:rPr lang="en-GB"/>
              <a:pPr>
                <a:defRPr/>
              </a:pPr>
              <a:t>12/01/2018</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29762E74-C22D-4569-9439-A8AB419AABB2}" type="slidenum">
              <a:rPr lang="en-GB"/>
              <a:pPr>
                <a:defRPr/>
              </a:pPr>
              <a:t>‹#›</a:t>
            </a:fld>
            <a:endParaRPr lang="en-GB"/>
          </a:p>
        </p:txBody>
      </p:sp>
    </p:spTree>
    <p:extLst>
      <p:ext uri="{BB962C8B-B14F-4D97-AF65-F5344CB8AC3E}">
        <p14:creationId xmlns:p14="http://schemas.microsoft.com/office/powerpoint/2010/main" val="3500069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B7DD008-E883-4E14-AFE6-538CC7706284}" type="datetimeFigureOut">
              <a:rPr lang="en-GB"/>
              <a:pPr>
                <a:defRPr/>
              </a:pPr>
              <a:t>12/01/2018</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27FC8FDA-F6C3-413F-948E-292E7C232680}" type="slidenum">
              <a:rPr lang="en-GB"/>
              <a:pPr>
                <a:defRPr/>
              </a:pPr>
              <a:t>‹#›</a:t>
            </a:fld>
            <a:endParaRPr lang="en-GB"/>
          </a:p>
        </p:txBody>
      </p:sp>
    </p:spTree>
    <p:extLst>
      <p:ext uri="{BB962C8B-B14F-4D97-AF65-F5344CB8AC3E}">
        <p14:creationId xmlns:p14="http://schemas.microsoft.com/office/powerpoint/2010/main" val="4151974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solidFill>
                  <a:srgbClr val="04356F"/>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A8EE7B9-39B8-47E7-B4A1-A68344EED7D7}" type="datetimeFigureOut">
              <a:rPr lang="en-GB"/>
              <a:pPr>
                <a:defRPr/>
              </a:pPr>
              <a:t>12/01/2018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03E5646F-B1EA-4DAA-8E4A-6B4852FA6C0E}" type="slidenum">
              <a:rPr lang="en-GB"/>
              <a:pPr>
                <a:defRPr/>
              </a:pPr>
              <a:t>‹#›</a:t>
            </a:fld>
            <a:endParaRPr lang="en-GB"/>
          </a:p>
        </p:txBody>
      </p:sp>
    </p:spTree>
    <p:extLst>
      <p:ext uri="{BB962C8B-B14F-4D97-AF65-F5344CB8AC3E}">
        <p14:creationId xmlns:p14="http://schemas.microsoft.com/office/powerpoint/2010/main" val="2814444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solidFill>
                  <a:srgbClr val="04356F"/>
                </a:solidFill>
              </a:defRPr>
            </a:lvl1pPr>
          </a:lstStyle>
          <a:p>
            <a:r>
              <a:rPr lang="en-US" dirty="0" smtClean="0"/>
              <a:t>Click to edit Master title style</a:t>
            </a:r>
            <a:endParaRPr lang="en-GB" dirty="0"/>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7B95633-268A-43D4-8B3D-1FA6024BDC75}" type="datetimeFigureOut">
              <a:rPr lang="en-GB"/>
              <a:pPr>
                <a:defRPr/>
              </a:pPr>
              <a:t>12/01/2018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36F8A4E5-298E-4218-8374-BCE7E775117F}" type="slidenum">
              <a:rPr lang="en-GB"/>
              <a:pPr>
                <a:defRPr/>
              </a:pPr>
              <a:t>‹#›</a:t>
            </a:fld>
            <a:endParaRPr lang="en-GB"/>
          </a:p>
        </p:txBody>
      </p:sp>
    </p:spTree>
    <p:extLst>
      <p:ext uri="{BB962C8B-B14F-4D97-AF65-F5344CB8AC3E}">
        <p14:creationId xmlns:p14="http://schemas.microsoft.com/office/powerpoint/2010/main" val="44132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E301E760-2ACA-4863-BF1E-CBE01120C025}" type="datetimeFigureOut">
              <a:rPr lang="en-GB"/>
              <a:pPr>
                <a:defRPr/>
              </a:pPr>
              <a:t>12/01/2018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66ADA52B-4AAD-4254-BC28-51EC8DBD0BF1}" type="slidenum">
              <a:rPr lang="en-GB"/>
              <a:pPr>
                <a:defRPr/>
              </a:pPr>
              <a:t>‹#›</a:t>
            </a:fld>
            <a:endParaRPr lang="en-GB"/>
          </a:p>
        </p:txBody>
      </p:sp>
      <p:pic>
        <p:nvPicPr>
          <p:cNvPr id="1031"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9647238" y="4381500"/>
            <a:ext cx="2339975"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1524000" y="332654"/>
            <a:ext cx="9144000" cy="2387600"/>
          </a:xfrm>
        </p:spPr>
        <p:txBody>
          <a:bodyPr/>
          <a:lstStyle/>
          <a:p>
            <a:pPr eaLnBrk="1" hangingPunct="1"/>
            <a:r>
              <a:rPr lang="en-GB" altLang="en-US" b="1" dirty="0" smtClean="0">
                <a:solidFill>
                  <a:srgbClr val="04356F"/>
                </a:solidFill>
              </a:rPr>
              <a:t>Youth Issues</a:t>
            </a:r>
          </a:p>
        </p:txBody>
      </p:sp>
      <p:sp>
        <p:nvSpPr>
          <p:cNvPr id="2051" name="Subtitle 2"/>
          <p:cNvSpPr>
            <a:spLocks noGrp="1"/>
          </p:cNvSpPr>
          <p:nvPr>
            <p:ph type="subTitle" idx="1"/>
          </p:nvPr>
        </p:nvSpPr>
        <p:spPr>
          <a:xfrm>
            <a:off x="1524000" y="2812329"/>
            <a:ext cx="9144000" cy="1655762"/>
          </a:xfrm>
        </p:spPr>
        <p:txBody>
          <a:bodyPr/>
          <a:lstStyle/>
          <a:p>
            <a:pPr eaLnBrk="1" hangingPunct="1"/>
            <a:r>
              <a:rPr lang="en-GB" altLang="en-US" sz="4500" dirty="0">
                <a:solidFill>
                  <a:srgbClr val="BD1521"/>
                </a:solidFill>
              </a:rPr>
              <a:t>A New Deal for a New </a:t>
            </a:r>
            <a:r>
              <a:rPr lang="en-GB" altLang="en-US" sz="4500" dirty="0" smtClean="0">
                <a:solidFill>
                  <a:srgbClr val="BD1521"/>
                </a:solidFill>
              </a:rPr>
              <a:t>Generation</a:t>
            </a:r>
          </a:p>
          <a:p>
            <a:pPr eaLnBrk="1" hangingPunct="1"/>
            <a:r>
              <a:rPr lang="en-GB" altLang="en-US" sz="4500" dirty="0" smtClean="0">
                <a:solidFill>
                  <a:srgbClr val="BD1521"/>
                </a:solidFill>
              </a:rPr>
              <a:t>Autumn 2017</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GB" altLang="en-US" dirty="0" smtClean="0"/>
              <a:t>Tuition fees</a:t>
            </a:r>
          </a:p>
        </p:txBody>
      </p:sp>
      <p:sp>
        <p:nvSpPr>
          <p:cNvPr id="8195" name="Content Placeholder 2"/>
          <p:cNvSpPr>
            <a:spLocks noGrp="1"/>
          </p:cNvSpPr>
          <p:nvPr>
            <p:ph idx="1"/>
          </p:nvPr>
        </p:nvSpPr>
        <p:spPr/>
        <p:txBody>
          <a:bodyPr/>
          <a:lstStyle/>
          <a:p>
            <a:pPr marL="0" indent="0">
              <a:buNone/>
            </a:pPr>
            <a:r>
              <a:rPr lang="en-GB" i="1" dirty="0"/>
              <a:t>“A powerful university cartel is interwoven with parts of the establishment and cares little about its students, who many academics view as an inconvenience. The universities are just focused on the money. The 2017 general election brought the issue of student costs to the foreground</a:t>
            </a:r>
            <a:r>
              <a:rPr lang="en-GB" i="1" dirty="0" smtClean="0"/>
              <a:t>.”</a:t>
            </a:r>
            <a:endParaRPr lang="en-GB" altLang="en-US" i="1" dirty="0" smtClean="0"/>
          </a:p>
          <a:p>
            <a:pPr marL="0" indent="0">
              <a:buNone/>
            </a:pPr>
            <a:r>
              <a:rPr lang="en-GB" altLang="en-US" i="1" dirty="0" smtClean="0">
                <a:solidFill>
                  <a:srgbClr val="04356F"/>
                </a:solidFill>
              </a:rPr>
              <a:t>(UK2020, 30 August 2017)</a:t>
            </a:r>
            <a:endParaRPr lang="en-GB" altLang="en-US" dirty="0" smtClean="0"/>
          </a:p>
        </p:txBody>
      </p:sp>
    </p:spTree>
    <p:extLst>
      <p:ext uri="{BB962C8B-B14F-4D97-AF65-F5344CB8AC3E}">
        <p14:creationId xmlns:p14="http://schemas.microsoft.com/office/powerpoint/2010/main" val="28294387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GB" altLang="en-US" dirty="0" smtClean="0"/>
              <a:t>Tuition fees</a:t>
            </a:r>
          </a:p>
        </p:txBody>
      </p:sp>
      <p:sp>
        <p:nvSpPr>
          <p:cNvPr id="8195" name="Content Placeholder 2"/>
          <p:cNvSpPr>
            <a:spLocks noGrp="1"/>
          </p:cNvSpPr>
          <p:nvPr>
            <p:ph idx="1"/>
          </p:nvPr>
        </p:nvSpPr>
        <p:spPr/>
        <p:txBody>
          <a:bodyPr/>
          <a:lstStyle/>
          <a:p>
            <a:pPr marL="0" indent="0">
              <a:buNone/>
            </a:pPr>
            <a:r>
              <a:rPr lang="en-GB" i="1" dirty="0"/>
              <a:t>“While students are still at university, their debt pile grows at an interest rate above 6 per cent, which officials at the Department for Education have accurately described as “bonkers”. The government’s unusual methodology for calculating interest increases lifetime repayments by £40,000 for higher earners, according to analysis by the Institute for Fiscal Studies, compared with a system in which no interest accrues beyond consumer price inflation</a:t>
            </a:r>
            <a:r>
              <a:rPr lang="en-GB" i="1" dirty="0" smtClean="0"/>
              <a:t>.”</a:t>
            </a:r>
            <a:endParaRPr lang="en-GB" altLang="en-US" i="1" dirty="0" smtClean="0"/>
          </a:p>
          <a:p>
            <a:pPr marL="0" indent="0">
              <a:buNone/>
            </a:pPr>
            <a:r>
              <a:rPr lang="en-GB" altLang="en-US" i="1" dirty="0">
                <a:solidFill>
                  <a:srgbClr val="04356F"/>
                </a:solidFill>
              </a:rPr>
              <a:t>(The Times, 18 October 2017)</a:t>
            </a:r>
            <a:endParaRPr lang="en-GB" altLang="en-US" dirty="0" smtClean="0"/>
          </a:p>
        </p:txBody>
      </p:sp>
    </p:spTree>
    <p:extLst>
      <p:ext uri="{BB962C8B-B14F-4D97-AF65-F5344CB8AC3E}">
        <p14:creationId xmlns:p14="http://schemas.microsoft.com/office/powerpoint/2010/main" val="29072756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GB" altLang="en-US" dirty="0" smtClean="0"/>
              <a:t>Tuition fees</a:t>
            </a: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838199" y="1448790"/>
            <a:ext cx="8400803" cy="5225142"/>
          </a:xfrm>
          <a:prstGeom prst="rect">
            <a:avLst/>
          </a:prstGeom>
        </p:spPr>
      </p:pic>
    </p:spTree>
    <p:extLst>
      <p:ext uri="{BB962C8B-B14F-4D97-AF65-F5344CB8AC3E}">
        <p14:creationId xmlns:p14="http://schemas.microsoft.com/office/powerpoint/2010/main" val="33478311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GB" altLang="en-US" smtClean="0"/>
              <a:t>Questions for discussion</a:t>
            </a:r>
          </a:p>
        </p:txBody>
      </p:sp>
      <p:sp>
        <p:nvSpPr>
          <p:cNvPr id="9219" name="Content Placeholder 2"/>
          <p:cNvSpPr>
            <a:spLocks noGrp="1"/>
          </p:cNvSpPr>
          <p:nvPr>
            <p:ph idx="1"/>
          </p:nvPr>
        </p:nvSpPr>
        <p:spPr/>
        <p:txBody>
          <a:bodyPr/>
          <a:lstStyle/>
          <a:p>
            <a:pPr marL="0" indent="0" eaLnBrk="1" hangingPunct="1">
              <a:buFont typeface="Arial" panose="020B0604020202020204" pitchFamily="34" charset="0"/>
              <a:buNone/>
            </a:pPr>
            <a:r>
              <a:rPr lang="en-US" altLang="en-US" dirty="0" smtClean="0">
                <a:solidFill>
                  <a:srgbClr val="BD1521"/>
                </a:solidFill>
              </a:rPr>
              <a:t>Tuition Fees</a:t>
            </a:r>
            <a:endParaRPr lang="en-GB" altLang="en-US" dirty="0" smtClean="0">
              <a:solidFill>
                <a:srgbClr val="BD1521"/>
              </a:solidFill>
            </a:endParaRPr>
          </a:p>
          <a:p>
            <a:pPr lvl="0"/>
            <a:r>
              <a:rPr lang="en-US" dirty="0"/>
              <a:t>Given that taxpayers already have to pay for students’ unpaid loans, how might the Treasury better contribute towards the costs of students’ higher education?</a:t>
            </a:r>
            <a:endParaRPr lang="en-GB" dirty="0"/>
          </a:p>
          <a:p>
            <a:pPr lvl="0"/>
            <a:r>
              <a:rPr lang="en-US" dirty="0"/>
              <a:t>Is the current system working fairly? Is the 6% compound interest rate fair? Is the </a:t>
            </a:r>
            <a:r>
              <a:rPr lang="en-US"/>
              <a:t>£</a:t>
            </a:r>
            <a:r>
              <a:rPr lang="en-US" smtClean="0"/>
              <a:t>9,000 </a:t>
            </a:r>
            <a:r>
              <a:rPr lang="en-US" dirty="0"/>
              <a:t>cap on fees right</a:t>
            </a:r>
            <a:r>
              <a:rPr lang="en-US" dirty="0" smtClean="0"/>
              <a:t>?</a:t>
            </a:r>
            <a:endParaRPr lang="en-GB" dirty="0"/>
          </a:p>
        </p:txBody>
      </p:sp>
    </p:spTree>
    <p:extLst>
      <p:ext uri="{BB962C8B-B14F-4D97-AF65-F5344CB8AC3E}">
        <p14:creationId xmlns:p14="http://schemas.microsoft.com/office/powerpoint/2010/main" val="22692925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GB" altLang="en-US" smtClean="0"/>
              <a:t>Questions for discussion</a:t>
            </a:r>
          </a:p>
        </p:txBody>
      </p:sp>
      <p:sp>
        <p:nvSpPr>
          <p:cNvPr id="9219" name="Content Placeholder 2"/>
          <p:cNvSpPr>
            <a:spLocks noGrp="1"/>
          </p:cNvSpPr>
          <p:nvPr>
            <p:ph idx="1"/>
          </p:nvPr>
        </p:nvSpPr>
        <p:spPr/>
        <p:txBody>
          <a:bodyPr/>
          <a:lstStyle/>
          <a:p>
            <a:pPr marL="0" indent="0" eaLnBrk="1" hangingPunct="1">
              <a:buFont typeface="Arial" panose="020B0604020202020204" pitchFamily="34" charset="0"/>
              <a:buNone/>
            </a:pPr>
            <a:r>
              <a:rPr lang="en-US" altLang="en-US" dirty="0" smtClean="0">
                <a:solidFill>
                  <a:srgbClr val="BD1521"/>
                </a:solidFill>
              </a:rPr>
              <a:t>Tuition Fees</a:t>
            </a:r>
            <a:endParaRPr lang="en-GB" altLang="en-US" dirty="0" smtClean="0">
              <a:solidFill>
                <a:srgbClr val="BD1521"/>
              </a:solidFill>
            </a:endParaRPr>
          </a:p>
          <a:p>
            <a:pPr lvl="0"/>
            <a:r>
              <a:rPr lang="en-US" dirty="0" smtClean="0"/>
              <a:t>How </a:t>
            </a:r>
            <a:r>
              <a:rPr lang="en-US" dirty="0"/>
              <a:t>do we get the right balance between supporting the brightest students from disadvantaged backgrounds </a:t>
            </a:r>
            <a:r>
              <a:rPr lang="en-US" i="1" dirty="0"/>
              <a:t>and</a:t>
            </a:r>
            <a:r>
              <a:rPr lang="en-US" dirty="0"/>
              <a:t> all allowing our top Universities to remain world class?</a:t>
            </a:r>
            <a:endParaRPr lang="en-GB" dirty="0"/>
          </a:p>
          <a:p>
            <a:pPr lvl="0"/>
            <a:r>
              <a:rPr lang="en-US" dirty="0"/>
              <a:t>What other changes could be made to improve the funding of higher education and its transparency?</a:t>
            </a:r>
            <a:endParaRPr lang="en-GB" dirty="0"/>
          </a:p>
        </p:txBody>
      </p:sp>
    </p:spTree>
    <p:extLst>
      <p:ext uri="{BB962C8B-B14F-4D97-AF65-F5344CB8AC3E}">
        <p14:creationId xmlns:p14="http://schemas.microsoft.com/office/powerpoint/2010/main" val="32089380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GB" dirty="0"/>
              <a:t>Affordable Rents</a:t>
            </a:r>
            <a:endParaRPr lang="en-GB" altLang="en-US" dirty="0" smtClean="0"/>
          </a:p>
        </p:txBody>
      </p:sp>
      <p:sp>
        <p:nvSpPr>
          <p:cNvPr id="8195" name="Content Placeholder 2"/>
          <p:cNvSpPr>
            <a:spLocks noGrp="1"/>
          </p:cNvSpPr>
          <p:nvPr>
            <p:ph idx="1"/>
          </p:nvPr>
        </p:nvSpPr>
        <p:spPr/>
        <p:txBody>
          <a:bodyPr/>
          <a:lstStyle/>
          <a:p>
            <a:pPr marL="0" indent="0">
              <a:buNone/>
            </a:pPr>
            <a:r>
              <a:rPr lang="en-GB" i="1" dirty="0"/>
              <a:t>“If we’re going to make this a country that works for everyone, we need housing that works for everyone. And that’s true regardless of whether you’re an owner-occupier, a private rental tenant, or living in social housing</a:t>
            </a:r>
            <a:r>
              <a:rPr lang="en-GB" i="1" dirty="0" smtClean="0"/>
              <a:t>.”</a:t>
            </a:r>
            <a:endParaRPr lang="en-GB" altLang="en-US" i="1" dirty="0" smtClean="0"/>
          </a:p>
          <a:p>
            <a:pPr marL="0" indent="0">
              <a:buNone/>
            </a:pPr>
            <a:r>
              <a:rPr lang="en-GB" altLang="en-US" i="1" dirty="0" smtClean="0">
                <a:solidFill>
                  <a:srgbClr val="04356F"/>
                </a:solidFill>
              </a:rPr>
              <a:t>(Sajid Javid, 19 September 2017)</a:t>
            </a:r>
            <a:endParaRPr lang="en-GB" altLang="en-US" dirty="0" smtClean="0"/>
          </a:p>
        </p:txBody>
      </p:sp>
    </p:spTree>
    <p:extLst>
      <p:ext uri="{BB962C8B-B14F-4D97-AF65-F5344CB8AC3E}">
        <p14:creationId xmlns:p14="http://schemas.microsoft.com/office/powerpoint/2010/main" val="10036152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GB" dirty="0"/>
              <a:t>Affordable Rents</a:t>
            </a:r>
            <a:endParaRPr lang="en-GB" altLang="en-US" dirty="0" smtClean="0"/>
          </a:p>
        </p:txBody>
      </p:sp>
      <p:graphicFrame>
        <p:nvGraphicFramePr>
          <p:cNvPr id="6" name="Chart 5"/>
          <p:cNvGraphicFramePr>
            <a:graphicFrameLocks/>
          </p:cNvGraphicFramePr>
          <p:nvPr>
            <p:extLst>
              <p:ext uri="{D42A27DB-BD31-4B8C-83A1-F6EECF244321}">
                <p14:modId xmlns:p14="http://schemas.microsoft.com/office/powerpoint/2010/main" val="2857800332"/>
              </p:ext>
            </p:extLst>
          </p:nvPr>
        </p:nvGraphicFramePr>
        <p:xfrm>
          <a:off x="201881" y="1294409"/>
          <a:ext cx="9413606" cy="54032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89231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GB" altLang="en-US" smtClean="0"/>
              <a:t>Questions for discussion</a:t>
            </a:r>
          </a:p>
        </p:txBody>
      </p:sp>
      <p:sp>
        <p:nvSpPr>
          <p:cNvPr id="9219" name="Content Placeholder 2"/>
          <p:cNvSpPr>
            <a:spLocks noGrp="1"/>
          </p:cNvSpPr>
          <p:nvPr>
            <p:ph idx="1"/>
          </p:nvPr>
        </p:nvSpPr>
        <p:spPr/>
        <p:txBody>
          <a:bodyPr/>
          <a:lstStyle/>
          <a:p>
            <a:pPr marL="0" indent="0" eaLnBrk="1" hangingPunct="1">
              <a:buFont typeface="Arial" panose="020B0604020202020204" pitchFamily="34" charset="0"/>
              <a:buNone/>
            </a:pPr>
            <a:r>
              <a:rPr lang="en-US" altLang="en-US" dirty="0" smtClean="0">
                <a:solidFill>
                  <a:srgbClr val="BD1521"/>
                </a:solidFill>
              </a:rPr>
              <a:t>Affordable Rents</a:t>
            </a:r>
            <a:endParaRPr lang="en-GB" altLang="en-US" dirty="0" smtClean="0">
              <a:solidFill>
                <a:srgbClr val="BD1521"/>
              </a:solidFill>
            </a:endParaRPr>
          </a:p>
          <a:p>
            <a:pPr lvl="0"/>
            <a:r>
              <a:rPr lang="en-GB" dirty="0"/>
              <a:t>How can Conservatives promote cheaper rented housing so that our young people can save?</a:t>
            </a:r>
          </a:p>
          <a:p>
            <a:pPr lvl="0"/>
            <a:r>
              <a:rPr lang="en-GB" dirty="0"/>
              <a:t>How might we liberate ourselves from the assumption that owning a house is the only way to have a stake in society? </a:t>
            </a:r>
            <a:r>
              <a:rPr lang="en-US" dirty="0"/>
              <a:t>How can </a:t>
            </a:r>
            <a:r>
              <a:rPr lang="en-GB" dirty="0"/>
              <a:t>we </a:t>
            </a:r>
            <a:r>
              <a:rPr lang="en-US" dirty="0"/>
              <a:t>deliver a new deal for the next generation?</a:t>
            </a:r>
            <a:endParaRPr lang="en-GB" dirty="0"/>
          </a:p>
        </p:txBody>
      </p:sp>
    </p:spTree>
    <p:extLst>
      <p:ext uri="{BB962C8B-B14F-4D97-AF65-F5344CB8AC3E}">
        <p14:creationId xmlns:p14="http://schemas.microsoft.com/office/powerpoint/2010/main" val="25687054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GB" altLang="en-US" smtClean="0"/>
              <a:t>Next steps</a:t>
            </a:r>
          </a:p>
        </p:txBody>
      </p:sp>
      <p:sp>
        <p:nvSpPr>
          <p:cNvPr id="3" name="Content Placeholder 2"/>
          <p:cNvSpPr>
            <a:spLocks noGrp="1"/>
          </p:cNvSpPr>
          <p:nvPr>
            <p:ph idx="1"/>
          </p:nvPr>
        </p:nvSpPr>
        <p:spPr/>
        <p:txBody>
          <a:bodyPr/>
          <a:lstStyle/>
          <a:p>
            <a:pPr eaLnBrk="1" hangingPunct="1"/>
            <a:r>
              <a:rPr lang="en-GB" altLang="en-US" dirty="0" smtClean="0"/>
              <a:t>Deadline for submissions on youth issues discussion paper: </a:t>
            </a:r>
            <a:br>
              <a:rPr lang="en-GB" altLang="en-US" dirty="0" smtClean="0"/>
            </a:br>
            <a:r>
              <a:rPr lang="en-GB" altLang="en-US" dirty="0" smtClean="0"/>
              <a:t>3</a:t>
            </a:r>
            <a:r>
              <a:rPr lang="en-GB" altLang="en-US" dirty="0" smtClean="0">
                <a:solidFill>
                  <a:srgbClr val="04356F"/>
                </a:solidFill>
              </a:rPr>
              <a:t>1 December to</a:t>
            </a:r>
            <a:r>
              <a:rPr lang="en-GB" altLang="en-US" dirty="0" smtClean="0"/>
              <a:t> </a:t>
            </a:r>
            <a:r>
              <a:rPr lang="en-GB" altLang="en-US" dirty="0" smtClean="0">
                <a:solidFill>
                  <a:srgbClr val="BD1521"/>
                </a:solidFill>
              </a:rPr>
              <a:t>CPF.Papers@Conservatives.com</a:t>
            </a:r>
          </a:p>
          <a:p>
            <a:pPr eaLnBrk="1" hangingPunct="1"/>
            <a:r>
              <a:rPr lang="en-GB" altLang="en-US" dirty="0" smtClean="0"/>
              <a:t>Submissions summary sent to Minister: </a:t>
            </a:r>
            <a:r>
              <a:rPr lang="en-GB" altLang="en-US" dirty="0" smtClean="0">
                <a:solidFill>
                  <a:srgbClr val="04356F"/>
                </a:solidFill>
              </a:rPr>
              <a:t>by end-January 2018</a:t>
            </a:r>
          </a:p>
          <a:p>
            <a:pPr eaLnBrk="1" hangingPunct="1"/>
            <a:r>
              <a:rPr lang="en-GB" altLang="en-US" dirty="0" smtClean="0"/>
              <a:t>Ministerial response to submissions: </a:t>
            </a:r>
            <a:r>
              <a:rPr lang="en-GB" altLang="en-US" dirty="0" smtClean="0">
                <a:solidFill>
                  <a:srgbClr val="04356F"/>
                </a:solidFill>
              </a:rPr>
              <a:t>expected in spring 2018</a:t>
            </a:r>
          </a:p>
          <a:p>
            <a:pPr eaLnBrk="1" hangingPunct="1"/>
            <a:r>
              <a:rPr lang="en-GB" altLang="en-US" dirty="0" smtClean="0"/>
              <a:t>Future discussion paper plans: </a:t>
            </a:r>
            <a:r>
              <a:rPr lang="en-GB" altLang="en-US" dirty="0" smtClean="0">
                <a:solidFill>
                  <a:srgbClr val="04356F"/>
                </a:solidFill>
              </a:rPr>
              <a:t>January/February 2018 topic will continue to explore issues of particular concern to young people; exact policy area will be confirmed later in 2017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dirty="0"/>
              <a:t>A New Deal for a New Generation</a:t>
            </a:r>
            <a:endParaRPr lang="en-GB" altLang="en-US" dirty="0" smtClean="0"/>
          </a:p>
        </p:txBody>
      </p:sp>
      <p:sp>
        <p:nvSpPr>
          <p:cNvPr id="4099" name="Content Placeholder 2"/>
          <p:cNvSpPr>
            <a:spLocks noGrp="1"/>
          </p:cNvSpPr>
          <p:nvPr>
            <p:ph idx="1"/>
          </p:nvPr>
        </p:nvSpPr>
        <p:spPr/>
        <p:txBody>
          <a:bodyPr/>
          <a:lstStyle/>
          <a:p>
            <a:pPr marL="0" indent="0">
              <a:buNone/>
            </a:pPr>
            <a:r>
              <a:rPr lang="en-GB" i="1" dirty="0" smtClean="0"/>
              <a:t>“</a:t>
            </a:r>
            <a:r>
              <a:rPr lang="en-GB" i="1" dirty="0"/>
              <a:t>This is the reality young people are faced with today: They fork out upwards of £27,000 to go to university, only to be told they have little to no job prospects. They move to London for a career, only to pay an average rent upwards of £1000. They’re charged by estate agents to leave a property, and they’re charged renewal fees when they sign on for another year</a:t>
            </a:r>
            <a:r>
              <a:rPr lang="en-GB" i="1" dirty="0" smtClean="0"/>
              <a:t>.</a:t>
            </a:r>
            <a:r>
              <a:rPr lang="en-GB" altLang="en-US" i="1" dirty="0" smtClean="0"/>
              <a:t>”</a:t>
            </a:r>
            <a:endParaRPr lang="en-GB" altLang="en-US" dirty="0" smtClean="0"/>
          </a:p>
          <a:p>
            <a:pPr marL="0" indent="0">
              <a:buNone/>
            </a:pPr>
            <a:r>
              <a:rPr lang="en-GB" altLang="en-US" i="1" dirty="0" smtClean="0">
                <a:solidFill>
                  <a:srgbClr val="04356F"/>
                </a:solidFill>
              </a:rPr>
              <a:t>(</a:t>
            </a:r>
            <a:r>
              <a:rPr lang="en-US" altLang="en-US" i="1" dirty="0" smtClean="0">
                <a:solidFill>
                  <a:srgbClr val="04356F"/>
                </a:solidFill>
              </a:rPr>
              <a:t>NME, 13 June 2017</a:t>
            </a:r>
            <a:r>
              <a:rPr lang="en-GB" altLang="en-US" i="1" dirty="0" smtClean="0">
                <a:solidFill>
                  <a:srgbClr val="04356F"/>
                </a:solidFill>
              </a:rPr>
              <a:t>)</a:t>
            </a:r>
            <a:endParaRPr lang="en-GB" alt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18" y="1267690"/>
            <a:ext cx="9667999" cy="5458117"/>
          </a:xfrm>
          <a:prstGeom prst="rect">
            <a:avLst/>
          </a:prstGeom>
        </p:spPr>
      </p:pic>
      <p:sp>
        <p:nvSpPr>
          <p:cNvPr id="4098" name="Title 1"/>
          <p:cNvSpPr>
            <a:spLocks noGrp="1"/>
          </p:cNvSpPr>
          <p:nvPr>
            <p:ph type="title"/>
          </p:nvPr>
        </p:nvSpPr>
        <p:spPr/>
        <p:txBody>
          <a:bodyPr/>
          <a:lstStyle/>
          <a:p>
            <a:pPr eaLnBrk="1" hangingPunct="1"/>
            <a:r>
              <a:rPr lang="en-GB" dirty="0"/>
              <a:t>A New Deal for a New Generation</a:t>
            </a:r>
            <a:endParaRPr lang="en-GB" altLang="en-US" dirty="0" smtClean="0"/>
          </a:p>
        </p:txBody>
      </p:sp>
    </p:spTree>
    <p:extLst>
      <p:ext uri="{BB962C8B-B14F-4D97-AF65-F5344CB8AC3E}">
        <p14:creationId xmlns:p14="http://schemas.microsoft.com/office/powerpoint/2010/main" val="11010998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dirty="0"/>
              <a:t>A New Deal for a New Generation</a:t>
            </a:r>
            <a:endParaRPr lang="en-GB" altLang="en-US"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004" y="1342900"/>
            <a:ext cx="9559637" cy="5331032"/>
          </a:xfrm>
          <a:prstGeom prst="rect">
            <a:avLst/>
          </a:prstGeom>
        </p:spPr>
      </p:pic>
    </p:spTree>
    <p:extLst>
      <p:ext uri="{BB962C8B-B14F-4D97-AF65-F5344CB8AC3E}">
        <p14:creationId xmlns:p14="http://schemas.microsoft.com/office/powerpoint/2010/main" val="5225279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dirty="0"/>
              <a:t>A New Deal for a New Generation</a:t>
            </a:r>
            <a:endParaRPr lang="en-GB" altLang="en-US" dirty="0" smtClean="0"/>
          </a:p>
        </p:txBody>
      </p:sp>
      <p:graphicFrame>
        <p:nvGraphicFramePr>
          <p:cNvPr id="4" name="Chart 3"/>
          <p:cNvGraphicFramePr>
            <a:graphicFrameLocks/>
          </p:cNvGraphicFramePr>
          <p:nvPr>
            <p:extLst>
              <p:ext uri="{D42A27DB-BD31-4B8C-83A1-F6EECF244321}">
                <p14:modId xmlns:p14="http://schemas.microsoft.com/office/powerpoint/2010/main" val="724481843"/>
              </p:ext>
            </p:extLst>
          </p:nvPr>
        </p:nvGraphicFramePr>
        <p:xfrm>
          <a:off x="838200" y="1377538"/>
          <a:ext cx="8472055" cy="50588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020831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dirty="0"/>
              <a:t>A New Deal for a New Generation</a:t>
            </a:r>
            <a:endParaRPr lang="en-GB" altLang="en-US" dirty="0" smtClean="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246908"/>
            <a:ext cx="8915400" cy="5611091"/>
          </a:xfrm>
          <a:prstGeom prst="rect">
            <a:avLst/>
          </a:prstGeom>
        </p:spPr>
      </p:pic>
    </p:spTree>
    <p:extLst>
      <p:ext uri="{BB962C8B-B14F-4D97-AF65-F5344CB8AC3E}">
        <p14:creationId xmlns:p14="http://schemas.microsoft.com/office/powerpoint/2010/main" val="7108184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dirty="0"/>
              <a:t>A New Deal for a New Generation</a:t>
            </a:r>
            <a:endParaRPr lang="en-GB" altLang="en-US"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260" y="1223158"/>
            <a:ext cx="9405257" cy="5592181"/>
          </a:xfrm>
          <a:prstGeom prst="rect">
            <a:avLst/>
          </a:prstGeom>
        </p:spPr>
      </p:pic>
    </p:spTree>
    <p:extLst>
      <p:ext uri="{BB962C8B-B14F-4D97-AF65-F5344CB8AC3E}">
        <p14:creationId xmlns:p14="http://schemas.microsoft.com/office/powerpoint/2010/main" val="9757592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GB" altLang="en-US" smtClean="0"/>
              <a:t>Questions for discussion</a:t>
            </a:r>
          </a:p>
        </p:txBody>
      </p:sp>
      <p:sp>
        <p:nvSpPr>
          <p:cNvPr id="9219" name="Content Placeholder 2"/>
          <p:cNvSpPr>
            <a:spLocks noGrp="1"/>
          </p:cNvSpPr>
          <p:nvPr>
            <p:ph idx="1"/>
          </p:nvPr>
        </p:nvSpPr>
        <p:spPr/>
        <p:txBody>
          <a:bodyPr/>
          <a:lstStyle/>
          <a:p>
            <a:pPr marL="0" indent="0" eaLnBrk="1" hangingPunct="1">
              <a:buNone/>
            </a:pPr>
            <a:r>
              <a:rPr lang="en-GB" altLang="en-US" dirty="0">
                <a:solidFill>
                  <a:srgbClr val="BD1521"/>
                </a:solidFill>
              </a:rPr>
              <a:t>Time for a New Deal for a New Generation?</a:t>
            </a:r>
            <a:endParaRPr lang="en-GB" altLang="en-US" dirty="0" smtClean="0">
              <a:solidFill>
                <a:srgbClr val="BD1521"/>
              </a:solidFill>
            </a:endParaRPr>
          </a:p>
          <a:p>
            <a:pPr lvl="0"/>
            <a:r>
              <a:rPr lang="en-US" dirty="0"/>
              <a:t>How can we make the Conservative Party once again the party of young people?</a:t>
            </a:r>
            <a:endParaRPr lang="en-GB" dirty="0"/>
          </a:p>
          <a:p>
            <a:pPr lvl="0"/>
            <a:r>
              <a:rPr lang="en-US" dirty="0"/>
              <a:t>How should we tackle the central issues facing younger voters: </a:t>
            </a:r>
            <a:r>
              <a:rPr lang="en-US" dirty="0" smtClean="0"/>
              <a:t/>
            </a:r>
            <a:br>
              <a:rPr lang="en-US" dirty="0" smtClean="0"/>
            </a:br>
            <a:r>
              <a:rPr lang="en-US" dirty="0" smtClean="0"/>
              <a:t>(</a:t>
            </a:r>
            <a:r>
              <a:rPr lang="en-US" dirty="0"/>
              <a:t>1) tuition fees / student debt, </a:t>
            </a:r>
            <a:r>
              <a:rPr lang="en-US" dirty="0" smtClean="0"/>
              <a:t/>
            </a:r>
            <a:br>
              <a:rPr lang="en-US" dirty="0" smtClean="0"/>
            </a:br>
            <a:r>
              <a:rPr lang="en-US" dirty="0" smtClean="0"/>
              <a:t>(</a:t>
            </a:r>
            <a:r>
              <a:rPr lang="en-US" dirty="0"/>
              <a:t>2) house price unaffordability, and </a:t>
            </a:r>
            <a:r>
              <a:rPr lang="en-US" dirty="0" smtClean="0"/>
              <a:t/>
            </a:r>
            <a:br>
              <a:rPr lang="en-US" dirty="0" smtClean="0"/>
            </a:br>
            <a:r>
              <a:rPr lang="en-US" dirty="0" smtClean="0"/>
              <a:t>(</a:t>
            </a:r>
            <a:r>
              <a:rPr lang="en-US" dirty="0"/>
              <a:t>3) costs of private renting</a:t>
            </a:r>
            <a:r>
              <a:rPr lang="en-US" dirty="0" smtClean="0"/>
              <a:t>?</a:t>
            </a:r>
            <a:endParaRPr lang="en-GB" dirty="0"/>
          </a:p>
        </p:txBody>
      </p:sp>
    </p:spTree>
    <p:extLst>
      <p:ext uri="{BB962C8B-B14F-4D97-AF65-F5344CB8AC3E}">
        <p14:creationId xmlns:p14="http://schemas.microsoft.com/office/powerpoint/2010/main" val="15239155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GB" altLang="en-US" smtClean="0"/>
              <a:t>Questions for discussion</a:t>
            </a:r>
          </a:p>
        </p:txBody>
      </p:sp>
      <p:sp>
        <p:nvSpPr>
          <p:cNvPr id="9219" name="Content Placeholder 2"/>
          <p:cNvSpPr>
            <a:spLocks noGrp="1"/>
          </p:cNvSpPr>
          <p:nvPr>
            <p:ph idx="1"/>
          </p:nvPr>
        </p:nvSpPr>
        <p:spPr/>
        <p:txBody>
          <a:bodyPr/>
          <a:lstStyle/>
          <a:p>
            <a:pPr marL="0" indent="0" eaLnBrk="1" hangingPunct="1">
              <a:buNone/>
            </a:pPr>
            <a:r>
              <a:rPr lang="en-GB" altLang="en-US" dirty="0">
                <a:solidFill>
                  <a:srgbClr val="BD1521"/>
                </a:solidFill>
              </a:rPr>
              <a:t>Time for a New Deal for a New Generation?</a:t>
            </a:r>
            <a:endParaRPr lang="en-GB" altLang="en-US" dirty="0" smtClean="0">
              <a:solidFill>
                <a:srgbClr val="BD1521"/>
              </a:solidFill>
            </a:endParaRPr>
          </a:p>
          <a:p>
            <a:pPr lvl="0"/>
            <a:r>
              <a:rPr lang="en-US" dirty="0" smtClean="0"/>
              <a:t>How </a:t>
            </a:r>
            <a:r>
              <a:rPr lang="en-US" dirty="0"/>
              <a:t>do we restore the faith of younger people, the majority of whom voted to remain in the EU and for whom Brexit is in danger of being an alienating moment instead of an inspiring moment of national renewal?</a:t>
            </a:r>
            <a:endParaRPr lang="en-GB" dirty="0"/>
          </a:p>
          <a:p>
            <a:pPr lvl="0"/>
            <a:r>
              <a:rPr lang="en-US" dirty="0"/>
              <a:t>If you could introduce up to three specific policies to signal that we are the party of the next generation, what would they be?</a:t>
            </a:r>
            <a:endParaRPr lang="en-GB" dirty="0"/>
          </a:p>
        </p:txBody>
      </p:sp>
    </p:spTree>
    <p:extLst>
      <p:ext uri="{BB962C8B-B14F-4D97-AF65-F5344CB8AC3E}">
        <p14:creationId xmlns:p14="http://schemas.microsoft.com/office/powerpoint/2010/main" val="28375929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TotalTime>
  <Words>573</Words>
  <Application>Microsoft Office PowerPoint</Application>
  <PresentationFormat>Widescreen</PresentationFormat>
  <Paragraphs>49</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Youth Issues</vt:lpstr>
      <vt:lpstr>A New Deal for a New Generation</vt:lpstr>
      <vt:lpstr>A New Deal for a New Generation</vt:lpstr>
      <vt:lpstr>A New Deal for a New Generation</vt:lpstr>
      <vt:lpstr>A New Deal for a New Generation</vt:lpstr>
      <vt:lpstr>A New Deal for a New Generation</vt:lpstr>
      <vt:lpstr>A New Deal for a New Generation</vt:lpstr>
      <vt:lpstr>Questions for discussion</vt:lpstr>
      <vt:lpstr>Questions for discussion</vt:lpstr>
      <vt:lpstr>Tuition fees</vt:lpstr>
      <vt:lpstr>Tuition fees</vt:lpstr>
      <vt:lpstr>Tuition fees</vt:lpstr>
      <vt:lpstr>Questions for discussion</vt:lpstr>
      <vt:lpstr>Questions for discussion</vt:lpstr>
      <vt:lpstr>Affordable Rents</vt:lpstr>
      <vt:lpstr>Affordable Rents</vt:lpstr>
      <vt:lpstr>Questions for discussion</vt:lpstr>
      <vt:lpstr>Next steps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CPF Briefing 17-4 Youth</dc:title>
  <dc:creator>Dr John Hayward</dc:creator>
  <cp:lastModifiedBy>Hayward, John</cp:lastModifiedBy>
  <cp:revision>37</cp:revision>
  <dcterms:created xsi:type="dcterms:W3CDTF">2016-03-07T14:17:46Z</dcterms:created>
  <dcterms:modified xsi:type="dcterms:W3CDTF">2018-01-12T14:50:14Z</dcterms:modified>
</cp:coreProperties>
</file>